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2" r:id="rId3"/>
    <p:sldId id="268" r:id="rId4"/>
    <p:sldId id="265" r:id="rId5"/>
    <p:sldId id="269" r:id="rId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3366"/>
    <a:srgbClr val="FF99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EF518-D704-4E8D-8E89-CAFB5047BD75}" v="37" dt="2020-12-17T16:42:55.064"/>
    <p1510:client id="{B9CE45A9-8037-466D-AC23-B261B42A34A9}" v="104" dt="2021-03-16T15:26:51.112"/>
    <p1510:client id="{E9866B61-F0DD-455C-BD09-43F2782F191F}" v="9" dt="2020-12-17T16:51:25.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e Johnson" userId="99sql7qvjN+z2uiXFkDHcvc7/qE56jTuFudQjRDmh7Q=" providerId="None" clId="Web-{0CDEF518-D704-4E8D-8E89-CAFB5047BD75}"/>
    <pc:docChg chg="modSld">
      <pc:chgData name="Denise Johnson" userId="99sql7qvjN+z2uiXFkDHcvc7/qE56jTuFudQjRDmh7Q=" providerId="None" clId="Web-{0CDEF518-D704-4E8D-8E89-CAFB5047BD75}" dt="2020-12-17T16:42:55.064" v="34" actId="14100"/>
      <pc:docMkLst>
        <pc:docMk/>
      </pc:docMkLst>
      <pc:sldChg chg="modSp">
        <pc:chgData name="Denise Johnson" userId="99sql7qvjN+z2uiXFkDHcvc7/qE56jTuFudQjRDmh7Q=" providerId="None" clId="Web-{0CDEF518-D704-4E8D-8E89-CAFB5047BD75}" dt="2020-12-17T16:34:15.750" v="14" actId="20577"/>
        <pc:sldMkLst>
          <pc:docMk/>
          <pc:sldMk cId="2446453761" sldId="257"/>
        </pc:sldMkLst>
        <pc:spChg chg="mod">
          <ac:chgData name="Denise Johnson" userId="99sql7qvjN+z2uiXFkDHcvc7/qE56jTuFudQjRDmh7Q=" providerId="None" clId="Web-{0CDEF518-D704-4E8D-8E89-CAFB5047BD75}" dt="2020-12-17T16:34:15.750" v="14" actId="20577"/>
          <ac:spMkLst>
            <pc:docMk/>
            <pc:sldMk cId="2446453761" sldId="257"/>
            <ac:spMk id="18" creationId="{E11AD2DD-38AF-41EA-8C4B-BAAF68F42E33}"/>
          </ac:spMkLst>
        </pc:spChg>
      </pc:sldChg>
      <pc:sldChg chg="addSp modSp">
        <pc:chgData name="Denise Johnson" userId="99sql7qvjN+z2uiXFkDHcvc7/qE56jTuFudQjRDmh7Q=" providerId="None" clId="Web-{0CDEF518-D704-4E8D-8E89-CAFB5047BD75}" dt="2020-12-17T16:37:01.256" v="33" actId="1076"/>
        <pc:sldMkLst>
          <pc:docMk/>
          <pc:sldMk cId="223263858" sldId="265"/>
        </pc:sldMkLst>
        <pc:picChg chg="add mod">
          <ac:chgData name="Denise Johnson" userId="99sql7qvjN+z2uiXFkDHcvc7/qE56jTuFudQjRDmh7Q=" providerId="None" clId="Web-{0CDEF518-D704-4E8D-8E89-CAFB5047BD75}" dt="2020-12-17T16:37:01.256" v="33" actId="1076"/>
          <ac:picMkLst>
            <pc:docMk/>
            <pc:sldMk cId="223263858" sldId="265"/>
            <ac:picMk id="12" creationId="{721193F5-3A65-4ADE-B4E7-1A0771F7D509}"/>
          </ac:picMkLst>
        </pc:picChg>
      </pc:sldChg>
      <pc:sldChg chg="addSp delSp modSp">
        <pc:chgData name="Denise Johnson" userId="99sql7qvjN+z2uiXFkDHcvc7/qE56jTuFudQjRDmh7Q=" providerId="None" clId="Web-{0CDEF518-D704-4E8D-8E89-CAFB5047BD75}" dt="2020-12-17T16:42:55.064" v="34" actId="14100"/>
        <pc:sldMkLst>
          <pc:docMk/>
          <pc:sldMk cId="1136317959" sldId="268"/>
        </pc:sldMkLst>
        <pc:picChg chg="add mod">
          <ac:chgData name="Denise Johnson" userId="99sql7qvjN+z2uiXFkDHcvc7/qE56jTuFudQjRDmh7Q=" providerId="None" clId="Web-{0CDEF518-D704-4E8D-8E89-CAFB5047BD75}" dt="2020-12-17T16:42:55.064" v="34" actId="14100"/>
          <ac:picMkLst>
            <pc:docMk/>
            <pc:sldMk cId="1136317959" sldId="268"/>
            <ac:picMk id="2" creationId="{2CFE6B07-55F5-4B2F-B2EB-388EF675631A}"/>
          </ac:picMkLst>
        </pc:picChg>
        <pc:picChg chg="del">
          <ac:chgData name="Denise Johnson" userId="99sql7qvjN+z2uiXFkDHcvc7/qE56jTuFudQjRDmh7Q=" providerId="None" clId="Web-{0CDEF518-D704-4E8D-8E89-CAFB5047BD75}" dt="2020-12-17T16:34:29.454" v="16"/>
          <ac:picMkLst>
            <pc:docMk/>
            <pc:sldMk cId="1136317959" sldId="268"/>
            <ac:picMk id="62" creationId="{44105683-0685-4F08-A3B5-11C14585370D}"/>
          </ac:picMkLst>
        </pc:picChg>
      </pc:sldChg>
    </pc:docChg>
  </pc:docChgLst>
  <pc:docChgLst>
    <pc:chgData name="Denise Johnson" userId="99sql7qvjN+z2uiXFkDHcvc7/qE56jTuFudQjRDmh7Q=" providerId="None" clId="Web-{B9CE45A9-8037-466D-AC23-B261B42A34A9}"/>
    <pc:docChg chg="modSld">
      <pc:chgData name="Denise Johnson" userId="99sql7qvjN+z2uiXFkDHcvc7/qE56jTuFudQjRDmh7Q=" providerId="None" clId="Web-{B9CE45A9-8037-466D-AC23-B261B42A34A9}" dt="2021-03-16T15:26:51.112" v="101"/>
      <pc:docMkLst>
        <pc:docMk/>
      </pc:docMkLst>
      <pc:sldChg chg="addSp delSp modSp">
        <pc:chgData name="Denise Johnson" userId="99sql7qvjN+z2uiXFkDHcvc7/qE56jTuFudQjRDmh7Q=" providerId="None" clId="Web-{B9CE45A9-8037-466D-AC23-B261B42A34A9}" dt="2021-03-16T15:26:51.112" v="101"/>
        <pc:sldMkLst>
          <pc:docMk/>
          <pc:sldMk cId="223263858" sldId="265"/>
        </pc:sldMkLst>
        <pc:spChg chg="add del">
          <ac:chgData name="Denise Johnson" userId="99sql7qvjN+z2uiXFkDHcvc7/qE56jTuFudQjRDmh7Q=" providerId="None" clId="Web-{B9CE45A9-8037-466D-AC23-B261B42A34A9}" dt="2021-03-16T15:18:59.582" v="25"/>
          <ac:spMkLst>
            <pc:docMk/>
            <pc:sldMk cId="223263858" sldId="265"/>
            <ac:spMk id="8" creationId="{FA3DB56A-F298-4401-9BDC-CF290B4F8EC8}"/>
          </ac:spMkLst>
        </pc:spChg>
        <pc:spChg chg="add del mod">
          <ac:chgData name="Denise Johnson" userId="99sql7qvjN+z2uiXFkDHcvc7/qE56jTuFudQjRDmh7Q=" providerId="None" clId="Web-{B9CE45A9-8037-466D-AC23-B261B42A34A9}" dt="2021-03-16T15:26:43.268" v="100" actId="1076"/>
          <ac:spMkLst>
            <pc:docMk/>
            <pc:sldMk cId="223263858" sldId="265"/>
            <ac:spMk id="14" creationId="{9BAA6833-21CE-40FD-9E81-11E28B90437B}"/>
          </ac:spMkLst>
        </pc:spChg>
        <pc:spChg chg="mod">
          <ac:chgData name="Denise Johnson" userId="99sql7qvjN+z2uiXFkDHcvc7/qE56jTuFudQjRDmh7Q=" providerId="None" clId="Web-{B9CE45A9-8037-466D-AC23-B261B42A34A9}" dt="2021-03-16T15:22:42.643" v="59" actId="1076"/>
          <ac:spMkLst>
            <pc:docMk/>
            <pc:sldMk cId="223263858" sldId="265"/>
            <ac:spMk id="16" creationId="{BC333E79-31C8-4849-9FCD-136A975A0338}"/>
          </ac:spMkLst>
        </pc:spChg>
        <pc:spChg chg="del mod">
          <ac:chgData name="Denise Johnson" userId="99sql7qvjN+z2uiXFkDHcvc7/qE56jTuFudQjRDmh7Q=" providerId="None" clId="Web-{B9CE45A9-8037-466D-AC23-B261B42A34A9}" dt="2021-03-16T15:20:36.494" v="40"/>
          <ac:spMkLst>
            <pc:docMk/>
            <pc:sldMk cId="223263858" sldId="265"/>
            <ac:spMk id="23" creationId="{EB892326-EB4A-4019-897D-BB43640BF19B}"/>
          </ac:spMkLst>
        </pc:spChg>
        <pc:spChg chg="mod">
          <ac:chgData name="Denise Johnson" userId="99sql7qvjN+z2uiXFkDHcvc7/qE56jTuFudQjRDmh7Q=" providerId="None" clId="Web-{B9CE45A9-8037-466D-AC23-B261B42A34A9}" dt="2021-03-16T15:24:36.807" v="81" actId="1076"/>
          <ac:spMkLst>
            <pc:docMk/>
            <pc:sldMk cId="223263858" sldId="265"/>
            <ac:spMk id="25" creationId="{25DB082B-8AAD-4010-BF50-1E92AB035ED3}"/>
          </ac:spMkLst>
        </pc:spChg>
        <pc:spChg chg="mod ord">
          <ac:chgData name="Denise Johnson" userId="99sql7qvjN+z2uiXFkDHcvc7/qE56jTuFudQjRDmh7Q=" providerId="None" clId="Web-{B9CE45A9-8037-466D-AC23-B261B42A34A9}" dt="2021-03-16T15:25:29.123" v="92"/>
          <ac:spMkLst>
            <pc:docMk/>
            <pc:sldMk cId="223263858" sldId="265"/>
            <ac:spMk id="32" creationId="{38651581-5728-4D30-B349-EEC809B96503}"/>
          </ac:spMkLst>
        </pc:spChg>
        <pc:spChg chg="add mod">
          <ac:chgData name="Denise Johnson" userId="99sql7qvjN+z2uiXFkDHcvc7/qE56jTuFudQjRDmh7Q=" providerId="None" clId="Web-{B9CE45A9-8037-466D-AC23-B261B42A34A9}" dt="2021-03-16T15:22:06.141" v="55" actId="14100"/>
          <ac:spMkLst>
            <pc:docMk/>
            <pc:sldMk cId="223263858" sldId="265"/>
            <ac:spMk id="38" creationId="{9D4EBAC5-4600-4CED-ABB4-15E61C6485B0}"/>
          </ac:spMkLst>
        </pc:spChg>
        <pc:spChg chg="add mod">
          <ac:chgData name="Denise Johnson" userId="99sql7qvjN+z2uiXFkDHcvc7/qE56jTuFudQjRDmh7Q=" providerId="None" clId="Web-{B9CE45A9-8037-466D-AC23-B261B42A34A9}" dt="2021-03-16T15:23:39.491" v="70" actId="14100"/>
          <ac:spMkLst>
            <pc:docMk/>
            <pc:sldMk cId="223263858" sldId="265"/>
            <ac:spMk id="43" creationId="{0076B109-CDBB-44D6-9BBD-AAB0E6F77DCF}"/>
          </ac:spMkLst>
        </pc:spChg>
        <pc:spChg chg="add mod">
          <ac:chgData name="Denise Johnson" userId="99sql7qvjN+z2uiXFkDHcvc7/qE56jTuFudQjRDmh7Q=" providerId="None" clId="Web-{B9CE45A9-8037-466D-AC23-B261B42A34A9}" dt="2021-03-16T15:24:29.916" v="79" actId="14100"/>
          <ac:spMkLst>
            <pc:docMk/>
            <pc:sldMk cId="223263858" sldId="265"/>
            <ac:spMk id="44" creationId="{49AFF751-0338-408C-9422-F76BCE69A496}"/>
          </ac:spMkLst>
        </pc:spChg>
        <pc:spChg chg="add mod">
          <ac:chgData name="Denise Johnson" userId="99sql7qvjN+z2uiXFkDHcvc7/qE56jTuFudQjRDmh7Q=" providerId="None" clId="Web-{B9CE45A9-8037-466D-AC23-B261B42A34A9}" dt="2021-03-16T15:24:55.980" v="86" actId="14100"/>
          <ac:spMkLst>
            <pc:docMk/>
            <pc:sldMk cId="223263858" sldId="265"/>
            <ac:spMk id="45" creationId="{2B65D9E5-527D-4A1F-A041-73E67A08A768}"/>
          </ac:spMkLst>
        </pc:spChg>
        <pc:spChg chg="mod">
          <ac:chgData name="Denise Johnson" userId="99sql7qvjN+z2uiXFkDHcvc7/qE56jTuFudQjRDmh7Q=" providerId="None" clId="Web-{B9CE45A9-8037-466D-AC23-B261B42A34A9}" dt="2021-03-16T15:25:03.918" v="88" actId="1076"/>
          <ac:spMkLst>
            <pc:docMk/>
            <pc:sldMk cId="223263858" sldId="265"/>
            <ac:spMk id="46" creationId="{4ECCB1C8-B480-4DA3-A3BE-694BE2038B9D}"/>
          </ac:spMkLst>
        </pc:spChg>
        <pc:spChg chg="mod ord">
          <ac:chgData name="Denise Johnson" userId="99sql7qvjN+z2uiXFkDHcvc7/qE56jTuFudQjRDmh7Q=" providerId="None" clId="Web-{B9CE45A9-8037-466D-AC23-B261B42A34A9}" dt="2021-03-16T15:26:51.112" v="101"/>
          <ac:spMkLst>
            <pc:docMk/>
            <pc:sldMk cId="223263858" sldId="265"/>
            <ac:spMk id="50" creationId="{3F6F0B8B-0E1E-498B-85A7-AA4174F07DE4}"/>
          </ac:spMkLst>
        </pc:spChg>
        <pc:spChg chg="mod">
          <ac:chgData name="Denise Johnson" userId="99sql7qvjN+z2uiXFkDHcvc7/qE56jTuFudQjRDmh7Q=" providerId="None" clId="Web-{B9CE45A9-8037-466D-AC23-B261B42A34A9}" dt="2021-03-16T15:22:14.485" v="57" actId="1076"/>
          <ac:spMkLst>
            <pc:docMk/>
            <pc:sldMk cId="223263858" sldId="265"/>
            <ac:spMk id="52" creationId="{3990084E-4394-4530-A123-5C52588F1CED}"/>
          </ac:spMkLst>
        </pc:spChg>
        <pc:picChg chg="add del">
          <ac:chgData name="Denise Johnson" userId="99sql7qvjN+z2uiXFkDHcvc7/qE56jTuFudQjRDmh7Q=" providerId="None" clId="Web-{B9CE45A9-8037-466D-AC23-B261B42A34A9}" dt="2021-03-16T15:18:56.660" v="24"/>
          <ac:picMkLst>
            <pc:docMk/>
            <pc:sldMk cId="223263858" sldId="265"/>
            <ac:picMk id="5" creationId="{90680E02-94C9-4AB1-BC80-9C473EA7A4D0}"/>
          </ac:picMkLst>
        </pc:picChg>
        <pc:picChg chg="mod">
          <ac:chgData name="Denise Johnson" userId="99sql7qvjN+z2uiXFkDHcvc7/qE56jTuFudQjRDmh7Q=" providerId="None" clId="Web-{B9CE45A9-8037-466D-AC23-B261B42A34A9}" dt="2021-03-16T15:23:54.335" v="73" actId="1076"/>
          <ac:picMkLst>
            <pc:docMk/>
            <pc:sldMk cId="223263858" sldId="265"/>
            <ac:picMk id="10" creationId="{E1439FD7-BC7D-410E-952B-B9DBE31CBF98}"/>
          </ac:picMkLst>
        </pc:picChg>
        <pc:picChg chg="add del mod ord modCrop">
          <ac:chgData name="Denise Johnson" userId="99sql7qvjN+z2uiXFkDHcvc7/qE56jTuFudQjRDmh7Q=" providerId="None" clId="Web-{B9CE45A9-8037-466D-AC23-B261B42A34A9}" dt="2021-03-16T15:18:13.173" v="21"/>
          <ac:picMkLst>
            <pc:docMk/>
            <pc:sldMk cId="223263858" sldId="265"/>
            <ac:picMk id="13" creationId="{39E5397F-3C0F-4D66-A95A-041FE487632C}"/>
          </ac:picMkLst>
        </pc:picChg>
        <pc:picChg chg="add mod ord modCrop">
          <ac:chgData name="Denise Johnson" userId="99sql7qvjN+z2uiXFkDHcvc7/qE56jTuFudQjRDmh7Q=" providerId="None" clId="Web-{B9CE45A9-8037-466D-AC23-B261B42A34A9}" dt="2021-03-16T15:20:25.478" v="37" actId="1076"/>
          <ac:picMkLst>
            <pc:docMk/>
            <pc:sldMk cId="223263858" sldId="265"/>
            <ac:picMk id="15" creationId="{A6747F01-C2FF-40E9-B14B-D8BC24AEB5B7}"/>
          </ac:picMkLst>
        </pc:picChg>
        <pc:cxnChg chg="del">
          <ac:chgData name="Denise Johnson" userId="99sql7qvjN+z2uiXFkDHcvc7/qE56jTuFudQjRDmh7Q=" providerId="None" clId="Web-{B9CE45A9-8037-466D-AC23-B261B42A34A9}" dt="2021-03-16T15:22:46.268" v="60"/>
          <ac:cxnSpMkLst>
            <pc:docMk/>
            <pc:sldMk cId="223263858" sldId="265"/>
            <ac:cxnSpMk id="39" creationId="{1021ABD9-3923-4176-9D25-4105462A9998}"/>
          </ac:cxnSpMkLst>
        </pc:cxnChg>
        <pc:cxnChg chg="mod">
          <ac:chgData name="Denise Johnson" userId="99sql7qvjN+z2uiXFkDHcvc7/qE56jTuFudQjRDmh7Q=" providerId="None" clId="Web-{B9CE45A9-8037-466D-AC23-B261B42A34A9}" dt="2021-03-16T15:24:32.494" v="80" actId="1076"/>
          <ac:cxnSpMkLst>
            <pc:docMk/>
            <pc:sldMk cId="223263858" sldId="265"/>
            <ac:cxnSpMk id="40" creationId="{F5FCC610-3415-4DCC-B502-512183A9727A}"/>
          </ac:cxnSpMkLst>
        </pc:cxnChg>
        <pc:cxnChg chg="mod">
          <ac:chgData name="Denise Johnson" userId="99sql7qvjN+z2uiXFkDHcvc7/qE56jTuFudQjRDmh7Q=" providerId="None" clId="Web-{B9CE45A9-8037-466D-AC23-B261B42A34A9}" dt="2021-03-16T15:22:09.110" v="56" actId="1076"/>
          <ac:cxnSpMkLst>
            <pc:docMk/>
            <pc:sldMk cId="223263858" sldId="265"/>
            <ac:cxnSpMk id="41" creationId="{1FDBBBBB-8579-4BD6-A58C-2E322569E745}"/>
          </ac:cxnSpMkLst>
        </pc:cxnChg>
        <pc:cxnChg chg="mod">
          <ac:chgData name="Denise Johnson" userId="99sql7qvjN+z2uiXFkDHcvc7/qE56jTuFudQjRDmh7Q=" providerId="None" clId="Web-{B9CE45A9-8037-466D-AC23-B261B42A34A9}" dt="2021-03-16T15:22:36.283" v="58" actId="1076"/>
          <ac:cxnSpMkLst>
            <pc:docMk/>
            <pc:sldMk cId="223263858" sldId="265"/>
            <ac:cxnSpMk id="42" creationId="{94970B07-CB22-42CC-BF60-D09577DEB17B}"/>
          </ac:cxnSpMkLst>
        </pc:cxnChg>
        <pc:cxnChg chg="mod">
          <ac:chgData name="Denise Johnson" userId="99sql7qvjN+z2uiXFkDHcvc7/qE56jTuFudQjRDmh7Q=" providerId="None" clId="Web-{B9CE45A9-8037-466D-AC23-B261B42A34A9}" dt="2021-03-16T15:24:59.793" v="87" actId="1076"/>
          <ac:cxnSpMkLst>
            <pc:docMk/>
            <pc:sldMk cId="223263858" sldId="265"/>
            <ac:cxnSpMk id="47" creationId="{A70339E5-AD3F-4F43-ACA3-7A3C64CB5236}"/>
          </ac:cxnSpMkLst>
        </pc:cxnChg>
        <pc:cxnChg chg="mod">
          <ac:chgData name="Denise Johnson" userId="99sql7qvjN+z2uiXFkDHcvc7/qE56jTuFudQjRDmh7Q=" providerId="None" clId="Web-{B9CE45A9-8037-466D-AC23-B261B42A34A9}" dt="2021-03-16T15:26:05.672" v="97" actId="1076"/>
          <ac:cxnSpMkLst>
            <pc:docMk/>
            <pc:sldMk cId="223263858" sldId="265"/>
            <ac:cxnSpMk id="51" creationId="{803ED6FC-CD31-434D-885D-BD454C666B71}"/>
          </ac:cxnSpMkLst>
        </pc:cxnChg>
      </pc:sldChg>
    </pc:docChg>
  </pc:docChgLst>
  <pc:docChgLst>
    <pc:chgData name="Denise Johnson" userId="99sql7qvjN+z2uiXFkDHcvc7/qE56jTuFudQjRDmh7Q=" providerId="None" clId="Web-{E9866B61-F0DD-455C-BD09-43F2782F191F}"/>
    <pc:docChg chg="modSld">
      <pc:chgData name="Denise Johnson" userId="99sql7qvjN+z2uiXFkDHcvc7/qE56jTuFudQjRDmh7Q=" providerId="None" clId="Web-{E9866B61-F0DD-455C-BD09-43F2782F191F}" dt="2020-12-17T16:51:25.996" v="7"/>
      <pc:docMkLst>
        <pc:docMk/>
      </pc:docMkLst>
      <pc:sldChg chg="addSp delSp modSp">
        <pc:chgData name="Denise Johnson" userId="99sql7qvjN+z2uiXFkDHcvc7/qE56jTuFudQjRDmh7Q=" providerId="None" clId="Web-{E9866B61-F0DD-455C-BD09-43F2782F191F}" dt="2020-12-17T16:51:25.996" v="7"/>
        <pc:sldMkLst>
          <pc:docMk/>
          <pc:sldMk cId="223263858" sldId="265"/>
        </pc:sldMkLst>
        <pc:spChg chg="mod">
          <ac:chgData name="Denise Johnson" userId="99sql7qvjN+z2uiXFkDHcvc7/qE56jTuFudQjRDmh7Q=" providerId="None" clId="Web-{E9866B61-F0DD-455C-BD09-43F2782F191F}" dt="2020-12-17T16:48:43.569" v="0" actId="20577"/>
          <ac:spMkLst>
            <pc:docMk/>
            <pc:sldMk cId="223263858" sldId="265"/>
            <ac:spMk id="6" creationId="{EEF763DC-9FDC-4654-806D-2D3B76227F18}"/>
          </ac:spMkLst>
        </pc:spChg>
        <pc:spChg chg="add del">
          <ac:chgData name="Denise Johnson" userId="99sql7qvjN+z2uiXFkDHcvc7/qE56jTuFudQjRDmh7Q=" providerId="None" clId="Web-{E9866B61-F0DD-455C-BD09-43F2782F191F}" dt="2020-12-17T16:51:15.464" v="5"/>
          <ac:spMkLst>
            <pc:docMk/>
            <pc:sldMk cId="223263858" sldId="265"/>
            <ac:spMk id="13" creationId="{A18E517A-DE39-43E6-9E3B-61E150D612C6}"/>
          </ac:spMkLst>
        </pc:spChg>
        <pc:spChg chg="add del">
          <ac:chgData name="Denise Johnson" userId="99sql7qvjN+z2uiXFkDHcvc7/qE56jTuFudQjRDmh7Q=" providerId="None" clId="Web-{E9866B61-F0DD-455C-BD09-43F2782F191F}" dt="2020-12-17T16:51:25.996" v="7"/>
          <ac:spMkLst>
            <pc:docMk/>
            <pc:sldMk cId="223263858" sldId="265"/>
            <ac:spMk id="15" creationId="{3CEE4F42-2685-429B-974C-4D8779BC6769}"/>
          </ac:spMkLst>
        </pc:spChg>
      </pc:sldChg>
      <pc:sldChg chg="modSp">
        <pc:chgData name="Denise Johnson" userId="99sql7qvjN+z2uiXFkDHcvc7/qE56jTuFudQjRDmh7Q=" providerId="None" clId="Web-{E9866B61-F0DD-455C-BD09-43F2782F191F}" dt="2020-12-17T16:48:56.772" v="3" actId="1076"/>
        <pc:sldMkLst>
          <pc:docMk/>
          <pc:sldMk cId="1136317959" sldId="268"/>
        </pc:sldMkLst>
        <pc:picChg chg="mod">
          <ac:chgData name="Denise Johnson" userId="99sql7qvjN+z2uiXFkDHcvc7/qE56jTuFudQjRDmh7Q=" providerId="None" clId="Web-{E9866B61-F0DD-455C-BD09-43F2782F191F}" dt="2020-12-17T16:48:56.772" v="3" actId="1076"/>
          <ac:picMkLst>
            <pc:docMk/>
            <pc:sldMk cId="1136317959" sldId="268"/>
            <ac:picMk id="2" creationId="{2CFE6B07-55F5-4B2F-B2EB-388EF675631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275D72-A71E-4F7F-B55F-33B68C4DFD1C}"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63D35-FB19-4C60-A96C-14BC04EB79B2}" type="slidenum">
              <a:rPr lang="en-US" smtClean="0"/>
              <a:t>‹#›</a:t>
            </a:fld>
            <a:endParaRPr lang="en-US"/>
          </a:p>
        </p:txBody>
      </p:sp>
    </p:spTree>
    <p:extLst>
      <p:ext uri="{BB962C8B-B14F-4D97-AF65-F5344CB8AC3E}">
        <p14:creationId xmlns:p14="http://schemas.microsoft.com/office/powerpoint/2010/main" val="3687941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275D72-A71E-4F7F-B55F-33B68C4DFD1C}"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63D35-FB19-4C60-A96C-14BC04EB79B2}" type="slidenum">
              <a:rPr lang="en-US" smtClean="0"/>
              <a:t>‹#›</a:t>
            </a:fld>
            <a:endParaRPr lang="en-US"/>
          </a:p>
        </p:txBody>
      </p:sp>
    </p:spTree>
    <p:extLst>
      <p:ext uri="{BB962C8B-B14F-4D97-AF65-F5344CB8AC3E}">
        <p14:creationId xmlns:p14="http://schemas.microsoft.com/office/powerpoint/2010/main" val="3248271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275D72-A71E-4F7F-B55F-33B68C4DFD1C}"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63D35-FB19-4C60-A96C-14BC04EB79B2}" type="slidenum">
              <a:rPr lang="en-US" smtClean="0"/>
              <a:t>‹#›</a:t>
            </a:fld>
            <a:endParaRPr lang="en-US"/>
          </a:p>
        </p:txBody>
      </p:sp>
    </p:spTree>
    <p:extLst>
      <p:ext uri="{BB962C8B-B14F-4D97-AF65-F5344CB8AC3E}">
        <p14:creationId xmlns:p14="http://schemas.microsoft.com/office/powerpoint/2010/main" val="1663968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275D72-A71E-4F7F-B55F-33B68C4DFD1C}"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63D35-FB19-4C60-A96C-14BC04EB79B2}" type="slidenum">
              <a:rPr lang="en-US" smtClean="0"/>
              <a:t>‹#›</a:t>
            </a:fld>
            <a:endParaRPr lang="en-US"/>
          </a:p>
        </p:txBody>
      </p:sp>
    </p:spTree>
    <p:extLst>
      <p:ext uri="{BB962C8B-B14F-4D97-AF65-F5344CB8AC3E}">
        <p14:creationId xmlns:p14="http://schemas.microsoft.com/office/powerpoint/2010/main" val="367031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275D72-A71E-4F7F-B55F-33B68C4DFD1C}"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63D35-FB19-4C60-A96C-14BC04EB79B2}" type="slidenum">
              <a:rPr lang="en-US" smtClean="0"/>
              <a:t>‹#›</a:t>
            </a:fld>
            <a:endParaRPr lang="en-US"/>
          </a:p>
        </p:txBody>
      </p:sp>
    </p:spTree>
    <p:extLst>
      <p:ext uri="{BB962C8B-B14F-4D97-AF65-F5344CB8AC3E}">
        <p14:creationId xmlns:p14="http://schemas.microsoft.com/office/powerpoint/2010/main" val="238991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275D72-A71E-4F7F-B55F-33B68C4DFD1C}"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63D35-FB19-4C60-A96C-14BC04EB79B2}" type="slidenum">
              <a:rPr lang="en-US" smtClean="0"/>
              <a:t>‹#›</a:t>
            </a:fld>
            <a:endParaRPr lang="en-US"/>
          </a:p>
        </p:txBody>
      </p:sp>
    </p:spTree>
    <p:extLst>
      <p:ext uri="{BB962C8B-B14F-4D97-AF65-F5344CB8AC3E}">
        <p14:creationId xmlns:p14="http://schemas.microsoft.com/office/powerpoint/2010/main" val="3219694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275D72-A71E-4F7F-B55F-33B68C4DFD1C}" type="datetimeFigureOut">
              <a:rPr lang="en-US" smtClean="0"/>
              <a:t>3/16/2021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563D35-FB19-4C60-A96C-14BC04EB79B2}" type="slidenum">
              <a:rPr lang="en-US" smtClean="0"/>
              <a:t>‹#›</a:t>
            </a:fld>
            <a:endParaRPr lang="en-US"/>
          </a:p>
        </p:txBody>
      </p:sp>
    </p:spTree>
    <p:extLst>
      <p:ext uri="{BB962C8B-B14F-4D97-AF65-F5344CB8AC3E}">
        <p14:creationId xmlns:p14="http://schemas.microsoft.com/office/powerpoint/2010/main" val="3268679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275D72-A71E-4F7F-B55F-33B68C4DFD1C}" type="datetimeFigureOut">
              <a:rPr lang="en-US" smtClean="0"/>
              <a:t>3/16/2021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563D35-FB19-4C60-A96C-14BC04EB79B2}" type="slidenum">
              <a:rPr lang="en-US" smtClean="0"/>
              <a:t>‹#›</a:t>
            </a:fld>
            <a:endParaRPr lang="en-US"/>
          </a:p>
        </p:txBody>
      </p:sp>
    </p:spTree>
    <p:extLst>
      <p:ext uri="{BB962C8B-B14F-4D97-AF65-F5344CB8AC3E}">
        <p14:creationId xmlns:p14="http://schemas.microsoft.com/office/powerpoint/2010/main" val="213853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75D72-A71E-4F7F-B55F-33B68C4DFD1C}" type="datetimeFigureOut">
              <a:rPr lang="en-US" smtClean="0"/>
              <a:t>3/16/2021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563D35-FB19-4C60-A96C-14BC04EB79B2}" type="slidenum">
              <a:rPr lang="en-US" smtClean="0"/>
              <a:t>‹#›</a:t>
            </a:fld>
            <a:endParaRPr lang="en-US"/>
          </a:p>
        </p:txBody>
      </p:sp>
    </p:spTree>
    <p:extLst>
      <p:ext uri="{BB962C8B-B14F-4D97-AF65-F5344CB8AC3E}">
        <p14:creationId xmlns:p14="http://schemas.microsoft.com/office/powerpoint/2010/main" val="106257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275D72-A71E-4F7F-B55F-33B68C4DFD1C}"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63D35-FB19-4C60-A96C-14BC04EB79B2}" type="slidenum">
              <a:rPr lang="en-US" smtClean="0"/>
              <a:t>‹#›</a:t>
            </a:fld>
            <a:endParaRPr lang="en-US"/>
          </a:p>
        </p:txBody>
      </p:sp>
    </p:spTree>
    <p:extLst>
      <p:ext uri="{BB962C8B-B14F-4D97-AF65-F5344CB8AC3E}">
        <p14:creationId xmlns:p14="http://schemas.microsoft.com/office/powerpoint/2010/main" val="2096476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275D72-A71E-4F7F-B55F-33B68C4DFD1C}"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63D35-FB19-4C60-A96C-14BC04EB79B2}" type="slidenum">
              <a:rPr lang="en-US" smtClean="0"/>
              <a:t>‹#›</a:t>
            </a:fld>
            <a:endParaRPr lang="en-US"/>
          </a:p>
        </p:txBody>
      </p:sp>
    </p:spTree>
    <p:extLst>
      <p:ext uri="{BB962C8B-B14F-4D97-AF65-F5344CB8AC3E}">
        <p14:creationId xmlns:p14="http://schemas.microsoft.com/office/powerpoint/2010/main" val="2717900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75D72-A71E-4F7F-B55F-33B68C4DFD1C}" type="datetimeFigureOut">
              <a:rPr lang="en-US" smtClean="0"/>
              <a:t>3/16/2021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63D35-FB19-4C60-A96C-14BC04EB79B2}" type="slidenum">
              <a:rPr lang="en-US" smtClean="0"/>
              <a:t>‹#›</a:t>
            </a:fld>
            <a:endParaRPr lang="en-US"/>
          </a:p>
        </p:txBody>
      </p:sp>
    </p:spTree>
    <p:extLst>
      <p:ext uri="{BB962C8B-B14F-4D97-AF65-F5344CB8AC3E}">
        <p14:creationId xmlns:p14="http://schemas.microsoft.com/office/powerpoint/2010/main" val="276802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jpeg"/><Relationship Id="rId2" Type="http://schemas.openxmlformats.org/officeDocument/2006/relationships/image" Target="../media/image3.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jfif"/><Relationship Id="rId15" Type="http://schemas.openxmlformats.org/officeDocument/2006/relationships/image" Target="../media/image17.png"/><Relationship Id="rId23" Type="http://schemas.openxmlformats.org/officeDocument/2006/relationships/image" Target="../media/image25.sv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fif"/><Relationship Id="rId22"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7C0809-B73F-4128-ADAB-E69C09999FB2}"/>
              </a:ext>
            </a:extLst>
          </p:cNvPr>
          <p:cNvSpPr/>
          <p:nvPr/>
        </p:nvSpPr>
        <p:spPr>
          <a:xfrm>
            <a:off x="0" y="5746494"/>
            <a:ext cx="9144000" cy="11115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dirty="0"/>
              <a:t> </a:t>
            </a:r>
          </a:p>
        </p:txBody>
      </p:sp>
      <p:sp>
        <p:nvSpPr>
          <p:cNvPr id="11" name="TextBox 10">
            <a:extLst>
              <a:ext uri="{FF2B5EF4-FFF2-40B4-BE49-F238E27FC236}">
                <a16:creationId xmlns:a16="http://schemas.microsoft.com/office/drawing/2014/main" id="{49C721FE-0E93-47D5-B438-469D7CD166A1}"/>
              </a:ext>
            </a:extLst>
          </p:cNvPr>
          <p:cNvSpPr txBox="1"/>
          <p:nvPr/>
        </p:nvSpPr>
        <p:spPr>
          <a:xfrm>
            <a:off x="385106" y="6356561"/>
            <a:ext cx="8758894" cy="646331"/>
          </a:xfrm>
          <a:prstGeom prst="rect">
            <a:avLst/>
          </a:prstGeom>
          <a:noFill/>
        </p:spPr>
        <p:txBody>
          <a:bodyPr wrap="square" rtlCol="0">
            <a:spAutoFit/>
          </a:bodyPr>
          <a:lstStyle/>
          <a:p>
            <a:r>
              <a:rPr lang="en-US" sz="600" dirty="0">
                <a:solidFill>
                  <a:schemeClr val="bg1"/>
                </a:solidFill>
              </a:rPr>
              <a:t>Bell Commercial Inc. All rights reserved. The information above has been obtained by sources deemed reliable. While we do not doubt its accuracy, we have not verified it and make no guarantee, warranty, or representation of it. It is your responsibility to independently confirm its accuracy and completeness. You and your advisors should conduct a careful, independent investigation of the property to determine to your satisfaction the suitability of the property for your needs. </a:t>
            </a:r>
          </a:p>
          <a:p>
            <a:r>
              <a:rPr lang="en-US" sz="2000" dirty="0"/>
              <a:t> </a:t>
            </a:r>
          </a:p>
          <a:p>
            <a:endParaRPr lang="en-US" sz="400" dirty="0"/>
          </a:p>
        </p:txBody>
      </p:sp>
      <p:sp>
        <p:nvSpPr>
          <p:cNvPr id="14" name="Rectangle 13">
            <a:extLst>
              <a:ext uri="{FF2B5EF4-FFF2-40B4-BE49-F238E27FC236}">
                <a16:creationId xmlns:a16="http://schemas.microsoft.com/office/drawing/2014/main" id="{6EDBF44D-11D7-442E-BB62-0473267E168D}"/>
              </a:ext>
            </a:extLst>
          </p:cNvPr>
          <p:cNvSpPr/>
          <p:nvPr/>
        </p:nvSpPr>
        <p:spPr>
          <a:xfrm>
            <a:off x="-883602" y="399184"/>
            <a:ext cx="5271042" cy="523220"/>
          </a:xfrm>
          <a:prstGeom prst="rect">
            <a:avLst/>
          </a:prstGeom>
        </p:spPr>
        <p:txBody>
          <a:bodyPr wrap="square">
            <a:spAutoFit/>
          </a:bodyPr>
          <a:lstStyle/>
          <a:p>
            <a:pPr algn="ctr"/>
            <a:r>
              <a:rPr lang="en-US" sz="2800" b="1" dirty="0">
                <a:solidFill>
                  <a:schemeClr val="accent1">
                    <a:lumMod val="50000"/>
                  </a:schemeClr>
                </a:solidFill>
              </a:rPr>
              <a:t>BERKELEY COMMONS</a:t>
            </a:r>
          </a:p>
        </p:txBody>
      </p:sp>
      <p:sp>
        <p:nvSpPr>
          <p:cNvPr id="18" name="TextBox 17">
            <a:extLst>
              <a:ext uri="{FF2B5EF4-FFF2-40B4-BE49-F238E27FC236}">
                <a16:creationId xmlns:a16="http://schemas.microsoft.com/office/drawing/2014/main" id="{E11AD2DD-38AF-41EA-8C4B-BAAF68F42E33}"/>
              </a:ext>
            </a:extLst>
          </p:cNvPr>
          <p:cNvSpPr txBox="1"/>
          <p:nvPr/>
        </p:nvSpPr>
        <p:spPr>
          <a:xfrm>
            <a:off x="68533" y="2041648"/>
            <a:ext cx="4687282" cy="3085460"/>
          </a:xfrm>
          <a:prstGeom prst="rect">
            <a:avLst/>
          </a:prstGeom>
          <a:noFill/>
        </p:spPr>
        <p:txBody>
          <a:bodyPr wrap="square" lIns="91440" tIns="45720" rIns="91440" bIns="45720" rtlCol="0" anchor="t">
            <a:spAutoFit/>
          </a:bodyPr>
          <a:lstStyle/>
          <a:p>
            <a:endParaRPr lang="en-US" sz="1050" dirty="0"/>
          </a:p>
          <a:p>
            <a:pPr marL="285750" indent="-285750">
              <a:buFont typeface="Arial" panose="020B0604020202020204" pitchFamily="34" charset="0"/>
              <a:buChar char="•"/>
            </a:pPr>
            <a:r>
              <a:rPr lang="en-US" sz="1100" dirty="0"/>
              <a:t>Excellent co-tenancy with ALDI, TJ Maxx, Ross Dress for Less, Rack Room Shoes, Old Navy and more</a:t>
            </a:r>
          </a:p>
          <a:p>
            <a:pPr marL="285750" indent="-285750">
              <a:buFont typeface="Arial" panose="020B0604020202020204" pitchFamily="34" charset="0"/>
              <a:buChar char="•"/>
            </a:pPr>
            <a:r>
              <a:rPr lang="en-US" sz="1100" dirty="0"/>
              <a:t>Low operating expenses of $4.00 PSF</a:t>
            </a:r>
          </a:p>
          <a:p>
            <a:pPr marL="285750" indent="-285750">
              <a:buFont typeface="Arial" panose="020B0604020202020204" pitchFamily="34" charset="0"/>
              <a:buChar char="•"/>
            </a:pPr>
            <a:r>
              <a:rPr lang="en-US" sz="1100" dirty="0"/>
              <a:t>625 parking spaces</a:t>
            </a:r>
          </a:p>
          <a:p>
            <a:pPr marL="285750" indent="-285750">
              <a:buFont typeface="Arial" panose="020B0604020202020204" pitchFamily="34" charset="0"/>
              <a:buChar char="•"/>
            </a:pPr>
            <a:r>
              <a:rPr lang="en-US" sz="1100" dirty="0"/>
              <a:t>Located just east of US Highway 70</a:t>
            </a:r>
          </a:p>
          <a:p>
            <a:pPr marL="285750" indent="-285750">
              <a:buFont typeface="Arial" panose="020B0604020202020204" pitchFamily="34" charset="0"/>
              <a:buChar char="•"/>
            </a:pPr>
            <a:r>
              <a:rPr lang="en-US" sz="1100" dirty="0"/>
              <a:t>In proximity to Lowe’s, Sam’s Club, Target and Berkeley Mall </a:t>
            </a:r>
          </a:p>
          <a:p>
            <a:pPr marL="285750" indent="-285750">
              <a:buFont typeface="Arial" panose="020B0604020202020204" pitchFamily="34" charset="0"/>
              <a:buChar char="•"/>
            </a:pPr>
            <a:r>
              <a:rPr lang="en-US" sz="1100" dirty="0"/>
              <a:t>NEC of N Berkeley Blvd. and Parkway Dr.</a:t>
            </a:r>
          </a:p>
          <a:p>
            <a:pPr marL="285750" indent="-285750">
              <a:buFont typeface="Arial" panose="020B0604020202020204" pitchFamily="34" charset="0"/>
              <a:buChar char="•"/>
            </a:pPr>
            <a:r>
              <a:rPr lang="en-US" sz="1100" dirty="0"/>
              <a:t>24,000 VPD on N Berkeley Blvd.</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p:txBody>
      </p:sp>
      <p:graphicFrame>
        <p:nvGraphicFramePr>
          <p:cNvPr id="15" name="Table 3">
            <a:extLst>
              <a:ext uri="{FF2B5EF4-FFF2-40B4-BE49-F238E27FC236}">
                <a16:creationId xmlns:a16="http://schemas.microsoft.com/office/drawing/2014/main" id="{21315959-4110-4015-B7B5-5327E6B858AA}"/>
              </a:ext>
            </a:extLst>
          </p:cNvPr>
          <p:cNvGraphicFramePr>
            <a:graphicFrameLocks noGrp="1"/>
          </p:cNvGraphicFramePr>
          <p:nvPr>
            <p:extLst>
              <p:ext uri="{D42A27DB-BD31-4B8C-83A1-F6EECF244321}">
                <p14:modId xmlns:p14="http://schemas.microsoft.com/office/powerpoint/2010/main" val="3648100304"/>
              </p:ext>
            </p:extLst>
          </p:nvPr>
        </p:nvGraphicFramePr>
        <p:xfrm>
          <a:off x="135789" y="3912366"/>
          <a:ext cx="4620027" cy="1717696"/>
        </p:xfrm>
        <a:graphic>
          <a:graphicData uri="http://schemas.openxmlformats.org/drawingml/2006/table">
            <a:tbl>
              <a:tblPr firstRow="1" bandRow="1">
                <a:tableStyleId>{F5AB1C69-6EDB-4FF4-983F-18BD219EF322}</a:tableStyleId>
              </a:tblPr>
              <a:tblGrid>
                <a:gridCol w="1403510">
                  <a:extLst>
                    <a:ext uri="{9D8B030D-6E8A-4147-A177-3AD203B41FA5}">
                      <a16:colId xmlns:a16="http://schemas.microsoft.com/office/drawing/2014/main" val="2450507576"/>
                    </a:ext>
                  </a:extLst>
                </a:gridCol>
                <a:gridCol w="1193533">
                  <a:extLst>
                    <a:ext uri="{9D8B030D-6E8A-4147-A177-3AD203B41FA5}">
                      <a16:colId xmlns:a16="http://schemas.microsoft.com/office/drawing/2014/main" val="1296288614"/>
                    </a:ext>
                  </a:extLst>
                </a:gridCol>
                <a:gridCol w="1097951">
                  <a:extLst>
                    <a:ext uri="{9D8B030D-6E8A-4147-A177-3AD203B41FA5}">
                      <a16:colId xmlns:a16="http://schemas.microsoft.com/office/drawing/2014/main" val="267120090"/>
                    </a:ext>
                  </a:extLst>
                </a:gridCol>
                <a:gridCol w="925033">
                  <a:extLst>
                    <a:ext uri="{9D8B030D-6E8A-4147-A177-3AD203B41FA5}">
                      <a16:colId xmlns:a16="http://schemas.microsoft.com/office/drawing/2014/main" val="324096917"/>
                    </a:ext>
                  </a:extLst>
                </a:gridCol>
              </a:tblGrid>
              <a:tr h="370588">
                <a:tc gridSpan="4">
                  <a:txBody>
                    <a:bodyPr/>
                    <a:lstStyle/>
                    <a:p>
                      <a:pPr algn="l"/>
                      <a:r>
                        <a:rPr lang="en-US" sz="1100" b="1" dirty="0">
                          <a:solidFill>
                            <a:schemeClr val="accent1">
                              <a:lumMod val="50000"/>
                            </a:schemeClr>
                          </a:solidFill>
                        </a:rPr>
                        <a:t>  </a:t>
                      </a:r>
                      <a:r>
                        <a:rPr lang="en-US" sz="1600" b="1" dirty="0">
                          <a:solidFill>
                            <a:schemeClr val="accent1">
                              <a:lumMod val="50000"/>
                            </a:schemeClr>
                          </a:solidFill>
                        </a:rPr>
                        <a:t>DEMOGRAPHICS</a:t>
                      </a:r>
                      <a:endParaRPr lang="en-US" sz="1200" b="0" dirty="0">
                        <a:solidFill>
                          <a:schemeClr val="accent1">
                            <a:lumMod val="50000"/>
                          </a:schemeClr>
                        </a:solidFill>
                      </a:endParaRPr>
                    </a:p>
                  </a:txBody>
                  <a:tcPr anchor="ctr">
                    <a:lnB w="38100" cmpd="sng">
                      <a:noFill/>
                    </a:lnB>
                    <a:noFill/>
                  </a:tcPr>
                </a:tc>
                <a:tc hMerge="1">
                  <a:txBody>
                    <a:bodyPr/>
                    <a:lstStyle/>
                    <a:p>
                      <a:endParaRPr lang="en-US"/>
                    </a:p>
                  </a:txBody>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496562317"/>
                  </a:ext>
                </a:extLst>
              </a:tr>
              <a:tr h="255719">
                <a:tc>
                  <a:txBody>
                    <a:bodyPr/>
                    <a:lstStyle/>
                    <a:p>
                      <a:pPr algn="ctr">
                        <a:lnSpc>
                          <a:spcPct val="150000"/>
                        </a:lnSpc>
                      </a:pPr>
                      <a:r>
                        <a:rPr lang="en-US" sz="1050" i="1" dirty="0"/>
                        <a:t>Radius:</a:t>
                      </a:r>
                    </a:p>
                  </a:txBody>
                  <a:tcPr marL="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50000"/>
                        </a:lnSpc>
                      </a:pPr>
                      <a:r>
                        <a:rPr lang="en-US" sz="1050" dirty="0"/>
                        <a:t>   1-Mile</a:t>
                      </a:r>
                    </a:p>
                  </a:txBody>
                  <a:tcPr marL="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50000"/>
                        </a:lnSpc>
                      </a:pPr>
                      <a:r>
                        <a:rPr lang="en-US" sz="1050" dirty="0"/>
                        <a:t>   3-Mile</a:t>
                      </a:r>
                    </a:p>
                  </a:txBody>
                  <a:tcPr marL="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50000"/>
                        </a:lnSpc>
                      </a:pPr>
                      <a:r>
                        <a:rPr lang="en-US" sz="1050" dirty="0"/>
                        <a:t>   5-Mile</a:t>
                      </a:r>
                    </a:p>
                  </a:txBody>
                  <a:tcPr marL="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22657294"/>
                  </a:ext>
                </a:extLst>
              </a:tr>
              <a:tr h="257600">
                <a:tc>
                  <a:txBody>
                    <a:bodyPr/>
                    <a:lstStyle/>
                    <a:p>
                      <a:pPr algn="l">
                        <a:lnSpc>
                          <a:spcPct val="150000"/>
                        </a:lnSpc>
                      </a:pPr>
                      <a:r>
                        <a:rPr lang="en-US" sz="1050" dirty="0">
                          <a:solidFill>
                            <a:schemeClr val="accent1">
                              <a:lumMod val="50000"/>
                            </a:schemeClr>
                          </a:solidFill>
                        </a:rPr>
                        <a:t>Population</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pPr>
                      <a:r>
                        <a:rPr lang="en-US" sz="1050" dirty="0"/>
                        <a:t>5,409</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pPr>
                      <a:r>
                        <a:rPr lang="en-US" sz="1050" dirty="0"/>
                        <a:t>28,845</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pPr>
                      <a:r>
                        <a:rPr lang="en-US" sz="1050" dirty="0"/>
                        <a:t>48,162</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6571999"/>
                  </a:ext>
                </a:extLst>
              </a:tr>
              <a:tr h="283917">
                <a:tc>
                  <a:txBody>
                    <a:bodyPr/>
                    <a:lstStyle/>
                    <a:p>
                      <a:pPr algn="l">
                        <a:lnSpc>
                          <a:spcPct val="150000"/>
                        </a:lnSpc>
                      </a:pPr>
                      <a:r>
                        <a:rPr lang="en-US" sz="1000" dirty="0">
                          <a:solidFill>
                            <a:schemeClr val="accent1">
                              <a:lumMod val="50000"/>
                            </a:schemeClr>
                          </a:solidFill>
                        </a:rPr>
                        <a:t>Households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50000"/>
                        </a:lnSpc>
                      </a:pPr>
                      <a:r>
                        <a:rPr lang="en-US" sz="1050" dirty="0"/>
                        <a:t>2,517</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50000"/>
                        </a:lnSpc>
                      </a:pPr>
                      <a:r>
                        <a:rPr lang="en-US" sz="1050" dirty="0"/>
                        <a:t>11,993</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50000"/>
                        </a:lnSpc>
                      </a:pPr>
                      <a:r>
                        <a:rPr lang="en-US" sz="1050" dirty="0"/>
                        <a:t>20,030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61165859"/>
                  </a:ext>
                </a:extLst>
              </a:tr>
              <a:tr h="274936">
                <a:tc>
                  <a:txBody>
                    <a:bodyPr/>
                    <a:lstStyle/>
                    <a:p>
                      <a:pPr algn="l">
                        <a:lnSpc>
                          <a:spcPct val="150000"/>
                        </a:lnSpc>
                      </a:pPr>
                      <a:r>
                        <a:rPr lang="en-US" sz="1000" dirty="0">
                          <a:solidFill>
                            <a:schemeClr val="accent1">
                              <a:lumMod val="50000"/>
                            </a:schemeClr>
                          </a:solidFill>
                        </a:rPr>
                        <a:t>Avg HH Income </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pPr>
                      <a:r>
                        <a:rPr lang="en-US" sz="1050" dirty="0"/>
                        <a:t>$58,580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pPr>
                      <a:r>
                        <a:rPr lang="en-US" sz="1050" dirty="0"/>
                        <a:t>$54,189 </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pPr>
                      <a:r>
                        <a:rPr lang="en-US" sz="1050" dirty="0"/>
                        <a:t>$52,225</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1424319"/>
                  </a:ext>
                </a:extLst>
              </a:tr>
              <a:tr h="274936">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050" dirty="0">
                          <a:solidFill>
                            <a:schemeClr val="accent1">
                              <a:lumMod val="50000"/>
                            </a:schemeClr>
                          </a:solidFill>
                        </a:rPr>
                        <a:t>Employees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50000"/>
                        </a:lnSpc>
                      </a:pPr>
                      <a:r>
                        <a:rPr lang="en-US" sz="1050" dirty="0"/>
                        <a:t>7,776</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50000"/>
                        </a:lnSpc>
                      </a:pPr>
                      <a:r>
                        <a:rPr lang="en-US" sz="1050" dirty="0"/>
                        <a:t>24,783</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50000"/>
                        </a:lnSpc>
                      </a:pPr>
                      <a:r>
                        <a:rPr lang="en-US" sz="1050" dirty="0"/>
                        <a:t>38,378</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03616195"/>
                  </a:ext>
                </a:extLst>
              </a:tr>
            </a:tbl>
          </a:graphicData>
        </a:graphic>
      </p:graphicFrame>
      <p:sp>
        <p:nvSpPr>
          <p:cNvPr id="21" name="Rectangle 20">
            <a:extLst>
              <a:ext uri="{FF2B5EF4-FFF2-40B4-BE49-F238E27FC236}">
                <a16:creationId xmlns:a16="http://schemas.microsoft.com/office/drawing/2014/main" id="{48EE62DD-D6C1-4A22-A5C1-426BBD67B837}"/>
              </a:ext>
            </a:extLst>
          </p:cNvPr>
          <p:cNvSpPr/>
          <p:nvPr/>
        </p:nvSpPr>
        <p:spPr>
          <a:xfrm>
            <a:off x="-1" y="5749152"/>
            <a:ext cx="9143999" cy="1525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F57C5638-6058-4C1F-8D8A-99C60C228ADD}"/>
              </a:ext>
            </a:extLst>
          </p:cNvPr>
          <p:cNvCxnSpPr>
            <a:cxnSpLocks/>
          </p:cNvCxnSpPr>
          <p:nvPr/>
        </p:nvCxnSpPr>
        <p:spPr>
          <a:xfrm>
            <a:off x="0" y="909023"/>
            <a:ext cx="9143998"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DFF4784-2CD7-4BB2-8BB4-8E7B7B09B25C}"/>
              </a:ext>
            </a:extLst>
          </p:cNvPr>
          <p:cNvSpPr txBox="1"/>
          <p:nvPr/>
        </p:nvSpPr>
        <p:spPr>
          <a:xfrm>
            <a:off x="-542447" y="6018127"/>
            <a:ext cx="7491369" cy="584775"/>
          </a:xfrm>
          <a:prstGeom prst="rect">
            <a:avLst/>
          </a:prstGeom>
          <a:noFill/>
        </p:spPr>
        <p:txBody>
          <a:bodyPr wrap="square" rtlCol="0">
            <a:spAutoFit/>
          </a:bodyPr>
          <a:lstStyle/>
          <a:p>
            <a:pPr lvl="0" algn="r"/>
            <a:r>
              <a:rPr lang="en-US" sz="1400" dirty="0">
                <a:solidFill>
                  <a:prstClr val="white"/>
                </a:solidFill>
                <a:latin typeface="Calibri" panose="020F0502020204030204" pitchFamily="34" charset="0"/>
                <a:cs typeface="Calibri" panose="020F0502020204030204" pitchFamily="34" charset="0"/>
              </a:rPr>
              <a:t>Steve Ellis        Steve@BellCommercial.net        336.209.2562</a:t>
            </a:r>
          </a:p>
          <a:p>
            <a:pPr algn="r"/>
            <a:r>
              <a:rPr lang="en-US" b="1" dirty="0">
                <a:solidFill>
                  <a:schemeClr val="bg1"/>
                </a:solidFill>
                <a:cs typeface="Leelawadee UI Semilight" panose="020B0402040204020203" pitchFamily="34" charset="-34"/>
              </a:rPr>
              <a:t>  </a:t>
            </a:r>
          </a:p>
        </p:txBody>
      </p:sp>
      <p:cxnSp>
        <p:nvCxnSpPr>
          <p:cNvPr id="35" name="Straight Connector 34">
            <a:extLst>
              <a:ext uri="{FF2B5EF4-FFF2-40B4-BE49-F238E27FC236}">
                <a16:creationId xmlns:a16="http://schemas.microsoft.com/office/drawing/2014/main" id="{E00CC3A3-3EA7-4074-9B07-9C04CC06A747}"/>
              </a:ext>
            </a:extLst>
          </p:cNvPr>
          <p:cNvCxnSpPr>
            <a:cxnSpLocks/>
          </p:cNvCxnSpPr>
          <p:nvPr/>
        </p:nvCxnSpPr>
        <p:spPr>
          <a:xfrm>
            <a:off x="5720805" y="6103786"/>
            <a:ext cx="0" cy="1437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F40FCAA-8B32-41D3-BCED-A6A72D72A45C}"/>
              </a:ext>
            </a:extLst>
          </p:cNvPr>
          <p:cNvCxnSpPr>
            <a:cxnSpLocks/>
          </p:cNvCxnSpPr>
          <p:nvPr/>
        </p:nvCxnSpPr>
        <p:spPr>
          <a:xfrm>
            <a:off x="3438856" y="6103786"/>
            <a:ext cx="0" cy="1437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958DDB3-036F-414B-AF9D-C9D16CFE94EE}"/>
              </a:ext>
            </a:extLst>
          </p:cNvPr>
          <p:cNvPicPr>
            <a:picLocks noChangeAspect="1"/>
          </p:cNvPicPr>
          <p:nvPr/>
        </p:nvPicPr>
        <p:blipFill rotWithShape="1">
          <a:blip r:embed="rId2"/>
          <a:srcRect l="9944" t="1112" r="2475" b="5576"/>
          <a:stretch/>
        </p:blipFill>
        <p:spPr>
          <a:xfrm>
            <a:off x="4889632" y="1025456"/>
            <a:ext cx="4118579" cy="1787857"/>
          </a:xfrm>
          <a:prstGeom prst="rect">
            <a:avLst/>
          </a:prstGeom>
        </p:spPr>
      </p:pic>
      <p:sp>
        <p:nvSpPr>
          <p:cNvPr id="6" name="Rectangle 5">
            <a:extLst>
              <a:ext uri="{FF2B5EF4-FFF2-40B4-BE49-F238E27FC236}">
                <a16:creationId xmlns:a16="http://schemas.microsoft.com/office/drawing/2014/main" id="{B7BB5D9D-5179-4CF5-B528-71F580AEEF23}"/>
              </a:ext>
            </a:extLst>
          </p:cNvPr>
          <p:cNvSpPr/>
          <p:nvPr/>
        </p:nvSpPr>
        <p:spPr>
          <a:xfrm>
            <a:off x="135789" y="1029385"/>
            <a:ext cx="4601238" cy="523220"/>
          </a:xfrm>
          <a:prstGeom prst="rect">
            <a:avLst/>
          </a:prstGeom>
          <a:solidFill>
            <a:schemeClr val="bg2"/>
          </a:solidFill>
        </p:spPr>
        <p:txBody>
          <a:bodyPr wrap="square">
            <a:spAutoFit/>
          </a:bodyPr>
          <a:lstStyle/>
          <a:p>
            <a:r>
              <a:rPr lang="en-US" sz="1400" b="1" dirty="0">
                <a:solidFill>
                  <a:schemeClr val="accent1">
                    <a:lumMod val="50000"/>
                  </a:schemeClr>
                </a:solidFill>
              </a:rPr>
              <a:t>1203-1303 BERKELEY BOULEVARD, GOLDSBORO, NC 27534</a:t>
            </a:r>
          </a:p>
          <a:p>
            <a:r>
              <a:rPr lang="en-US" sz="1400" b="1" dirty="0">
                <a:solidFill>
                  <a:schemeClr val="accent1">
                    <a:lumMod val="50000"/>
                  </a:schemeClr>
                </a:solidFill>
              </a:rPr>
              <a:t>Total SF: 137,316</a:t>
            </a:r>
          </a:p>
        </p:txBody>
      </p:sp>
      <p:sp>
        <p:nvSpPr>
          <p:cNvPr id="9" name="TextBox 8">
            <a:extLst>
              <a:ext uri="{FF2B5EF4-FFF2-40B4-BE49-F238E27FC236}">
                <a16:creationId xmlns:a16="http://schemas.microsoft.com/office/drawing/2014/main" id="{991D1095-393B-48C5-B976-973367AAA226}"/>
              </a:ext>
            </a:extLst>
          </p:cNvPr>
          <p:cNvSpPr txBox="1"/>
          <p:nvPr/>
        </p:nvSpPr>
        <p:spPr>
          <a:xfrm>
            <a:off x="233931" y="1881934"/>
            <a:ext cx="4027469" cy="338554"/>
          </a:xfrm>
          <a:prstGeom prst="rect">
            <a:avLst/>
          </a:prstGeom>
          <a:noFill/>
        </p:spPr>
        <p:txBody>
          <a:bodyPr wrap="square" rtlCol="0">
            <a:spAutoFit/>
          </a:bodyPr>
          <a:lstStyle/>
          <a:p>
            <a:r>
              <a:rPr lang="en-US" sz="1600" b="1" dirty="0">
                <a:solidFill>
                  <a:schemeClr val="accent1">
                    <a:lumMod val="50000"/>
                  </a:schemeClr>
                </a:solidFill>
              </a:rPr>
              <a:t>HIGHLIGHTS</a:t>
            </a:r>
          </a:p>
        </p:txBody>
      </p:sp>
      <p:pic>
        <p:nvPicPr>
          <p:cNvPr id="3" name="Picture 2">
            <a:extLst>
              <a:ext uri="{FF2B5EF4-FFF2-40B4-BE49-F238E27FC236}">
                <a16:creationId xmlns:a16="http://schemas.microsoft.com/office/drawing/2014/main" id="{66495D61-AF1B-458B-981E-C356E19633D2}"/>
              </a:ext>
            </a:extLst>
          </p:cNvPr>
          <p:cNvPicPr>
            <a:picLocks noChangeAspect="1"/>
          </p:cNvPicPr>
          <p:nvPr/>
        </p:nvPicPr>
        <p:blipFill rotWithShape="1">
          <a:blip r:embed="rId3"/>
          <a:srcRect l="2300" r="3261" b="6690"/>
          <a:stretch/>
        </p:blipFill>
        <p:spPr>
          <a:xfrm>
            <a:off x="4889632" y="2896123"/>
            <a:ext cx="4118579" cy="2784193"/>
          </a:xfrm>
          <a:prstGeom prst="rect">
            <a:avLst/>
          </a:prstGeom>
          <a:ln w="6350">
            <a:noFill/>
          </a:ln>
        </p:spPr>
      </p:pic>
      <p:sp>
        <p:nvSpPr>
          <p:cNvPr id="13" name="TextBox 12">
            <a:extLst>
              <a:ext uri="{FF2B5EF4-FFF2-40B4-BE49-F238E27FC236}">
                <a16:creationId xmlns:a16="http://schemas.microsoft.com/office/drawing/2014/main" id="{32DD78BE-B0EB-4AB3-8ED7-EC57BE42DE17}"/>
              </a:ext>
            </a:extLst>
          </p:cNvPr>
          <p:cNvSpPr txBox="1"/>
          <p:nvPr/>
        </p:nvSpPr>
        <p:spPr>
          <a:xfrm>
            <a:off x="7221358" y="2381899"/>
            <a:ext cx="1786853" cy="369332"/>
          </a:xfrm>
          <a:prstGeom prst="rect">
            <a:avLst/>
          </a:prstGeom>
          <a:solidFill>
            <a:schemeClr val="accent2">
              <a:alpha val="70000"/>
            </a:schemeClr>
          </a:solidFill>
          <a:effectLst/>
        </p:spPr>
        <p:txBody>
          <a:bodyPr wrap="square" rtlCol="0">
            <a:spAutoFit/>
          </a:bodyPr>
          <a:lstStyle/>
          <a:p>
            <a:pPr algn="ctr"/>
            <a:r>
              <a:rPr lang="en-US" b="1" dirty="0">
                <a:solidFill>
                  <a:schemeClr val="bg1"/>
                </a:solidFill>
              </a:rPr>
              <a:t>FOR LEASE</a:t>
            </a:r>
          </a:p>
        </p:txBody>
      </p:sp>
      <p:pic>
        <p:nvPicPr>
          <p:cNvPr id="16" name="Picture 15">
            <a:extLst>
              <a:ext uri="{FF2B5EF4-FFF2-40B4-BE49-F238E27FC236}">
                <a16:creationId xmlns:a16="http://schemas.microsoft.com/office/drawing/2014/main" id="{C4D2CC63-433A-4EEF-9DA7-840ED6822FFF}"/>
              </a:ext>
            </a:extLst>
          </p:cNvPr>
          <p:cNvPicPr>
            <a:picLocks noChangeAspect="1"/>
          </p:cNvPicPr>
          <p:nvPr/>
        </p:nvPicPr>
        <p:blipFill rotWithShape="1">
          <a:blip r:embed="rId4"/>
          <a:srcRect b="2399"/>
          <a:stretch/>
        </p:blipFill>
        <p:spPr>
          <a:xfrm>
            <a:off x="7507378" y="149802"/>
            <a:ext cx="1247641" cy="712470"/>
          </a:xfrm>
          <a:prstGeom prst="rect">
            <a:avLst/>
          </a:prstGeom>
        </p:spPr>
      </p:pic>
      <p:cxnSp>
        <p:nvCxnSpPr>
          <p:cNvPr id="4" name="Straight Arrow Connector 3">
            <a:extLst>
              <a:ext uri="{FF2B5EF4-FFF2-40B4-BE49-F238E27FC236}">
                <a16:creationId xmlns:a16="http://schemas.microsoft.com/office/drawing/2014/main" id="{2C528288-5FF6-4D36-90BC-DCC7B79A63D1}"/>
              </a:ext>
            </a:extLst>
          </p:cNvPr>
          <p:cNvCxnSpPr>
            <a:cxnSpLocks/>
          </p:cNvCxnSpPr>
          <p:nvPr/>
        </p:nvCxnSpPr>
        <p:spPr>
          <a:xfrm flipH="1" flipV="1">
            <a:off x="5175432" y="3331874"/>
            <a:ext cx="1392573" cy="956345"/>
          </a:xfrm>
          <a:prstGeom prst="straightConnector1">
            <a:avLst/>
          </a:prstGeom>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EBDE9B1-D704-48F8-A849-52C378C1A3F5}"/>
              </a:ext>
            </a:extLst>
          </p:cNvPr>
          <p:cNvCxnSpPr>
            <a:cxnSpLocks/>
          </p:cNvCxnSpPr>
          <p:nvPr/>
        </p:nvCxnSpPr>
        <p:spPr>
          <a:xfrm flipV="1">
            <a:off x="6948921" y="3921950"/>
            <a:ext cx="1062565" cy="375852"/>
          </a:xfrm>
          <a:prstGeom prst="straightConnector1">
            <a:avLst/>
          </a:prstGeom>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01D2B36-417F-49E1-942D-DE7A813B758F}"/>
              </a:ext>
            </a:extLst>
          </p:cNvPr>
          <p:cNvSpPr txBox="1"/>
          <p:nvPr/>
        </p:nvSpPr>
        <p:spPr>
          <a:xfrm>
            <a:off x="5835247" y="3461267"/>
            <a:ext cx="642244" cy="246221"/>
          </a:xfrm>
          <a:prstGeom prst="rect">
            <a:avLst/>
          </a:prstGeom>
          <a:solidFill>
            <a:schemeClr val="accent1">
              <a:lumMod val="50000"/>
            </a:schemeClr>
          </a:solidFill>
          <a:ln>
            <a:solidFill>
              <a:schemeClr val="bg1"/>
            </a:solidFill>
          </a:ln>
        </p:spPr>
        <p:txBody>
          <a:bodyPr wrap="square" rtlCol="0">
            <a:spAutoFit/>
          </a:bodyPr>
          <a:lstStyle/>
          <a:p>
            <a:r>
              <a:rPr lang="en-US" sz="1000" b="1" dirty="0">
                <a:solidFill>
                  <a:schemeClr val="bg1"/>
                </a:solidFill>
              </a:rPr>
              <a:t>60 miles</a:t>
            </a:r>
          </a:p>
        </p:txBody>
      </p:sp>
      <p:sp>
        <p:nvSpPr>
          <p:cNvPr id="23" name="TextBox 22">
            <a:extLst>
              <a:ext uri="{FF2B5EF4-FFF2-40B4-BE49-F238E27FC236}">
                <a16:creationId xmlns:a16="http://schemas.microsoft.com/office/drawing/2014/main" id="{A77921FF-34F4-4B21-8563-93A63E047BA5}"/>
              </a:ext>
            </a:extLst>
          </p:cNvPr>
          <p:cNvSpPr txBox="1"/>
          <p:nvPr/>
        </p:nvSpPr>
        <p:spPr>
          <a:xfrm>
            <a:off x="7373562" y="4198311"/>
            <a:ext cx="637924" cy="246221"/>
          </a:xfrm>
          <a:prstGeom prst="rect">
            <a:avLst/>
          </a:prstGeom>
          <a:solidFill>
            <a:schemeClr val="accent1">
              <a:lumMod val="50000"/>
            </a:schemeClr>
          </a:solidFill>
          <a:ln>
            <a:solidFill>
              <a:schemeClr val="bg1"/>
            </a:solidFill>
          </a:ln>
        </p:spPr>
        <p:txBody>
          <a:bodyPr wrap="square" rtlCol="0">
            <a:spAutoFit/>
          </a:bodyPr>
          <a:lstStyle/>
          <a:p>
            <a:r>
              <a:rPr lang="en-US" sz="1000" b="1" dirty="0">
                <a:solidFill>
                  <a:schemeClr val="bg1"/>
                </a:solidFill>
              </a:rPr>
              <a:t>40 miles</a:t>
            </a:r>
          </a:p>
        </p:txBody>
      </p:sp>
    </p:spTree>
    <p:extLst>
      <p:ext uri="{BB962C8B-B14F-4D97-AF65-F5344CB8AC3E}">
        <p14:creationId xmlns:p14="http://schemas.microsoft.com/office/powerpoint/2010/main" val="2446453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7C0809-B73F-4128-ADAB-E69C09999FB2}"/>
              </a:ext>
            </a:extLst>
          </p:cNvPr>
          <p:cNvSpPr/>
          <p:nvPr/>
        </p:nvSpPr>
        <p:spPr>
          <a:xfrm>
            <a:off x="-10435" y="5746494"/>
            <a:ext cx="9154435" cy="11115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dirty="0"/>
              <a:t> </a:t>
            </a:r>
          </a:p>
        </p:txBody>
      </p:sp>
      <p:sp>
        <p:nvSpPr>
          <p:cNvPr id="11" name="TextBox 10">
            <a:extLst>
              <a:ext uri="{FF2B5EF4-FFF2-40B4-BE49-F238E27FC236}">
                <a16:creationId xmlns:a16="http://schemas.microsoft.com/office/drawing/2014/main" id="{49C721FE-0E93-47D5-B438-469D7CD166A1}"/>
              </a:ext>
            </a:extLst>
          </p:cNvPr>
          <p:cNvSpPr txBox="1"/>
          <p:nvPr/>
        </p:nvSpPr>
        <p:spPr>
          <a:xfrm>
            <a:off x="385106" y="6356561"/>
            <a:ext cx="8758894" cy="646331"/>
          </a:xfrm>
          <a:prstGeom prst="rect">
            <a:avLst/>
          </a:prstGeom>
          <a:noFill/>
        </p:spPr>
        <p:txBody>
          <a:bodyPr wrap="square" rtlCol="0">
            <a:spAutoFit/>
          </a:bodyPr>
          <a:lstStyle/>
          <a:p>
            <a:r>
              <a:rPr lang="en-US" sz="600" dirty="0">
                <a:solidFill>
                  <a:schemeClr val="bg1"/>
                </a:solidFill>
              </a:rPr>
              <a:t>Bell Commercial Inc. All rights reserved. The information above has been obtained by sources deemed reliable. While we do not doubt its accuracy, we have not verified it and make no guarantee, warranty, or representation of it. It is your responsibility to independently confirm its accuracy and completeness. You and your advisors should conduct a careful, independent investigation of the property to determine to your satisfaction the suitability of the property for your needs. </a:t>
            </a:r>
          </a:p>
          <a:p>
            <a:r>
              <a:rPr lang="en-US" sz="2000" dirty="0"/>
              <a:t> </a:t>
            </a:r>
          </a:p>
          <a:p>
            <a:endParaRPr lang="en-US" sz="400" dirty="0"/>
          </a:p>
        </p:txBody>
      </p:sp>
      <p:sp>
        <p:nvSpPr>
          <p:cNvPr id="14" name="Rectangle 13">
            <a:extLst>
              <a:ext uri="{FF2B5EF4-FFF2-40B4-BE49-F238E27FC236}">
                <a16:creationId xmlns:a16="http://schemas.microsoft.com/office/drawing/2014/main" id="{6EDBF44D-11D7-442E-BB62-0473267E168D}"/>
              </a:ext>
            </a:extLst>
          </p:cNvPr>
          <p:cNvSpPr/>
          <p:nvPr/>
        </p:nvSpPr>
        <p:spPr>
          <a:xfrm>
            <a:off x="-212154" y="273525"/>
            <a:ext cx="3692955" cy="523220"/>
          </a:xfrm>
          <a:prstGeom prst="rect">
            <a:avLst/>
          </a:prstGeom>
        </p:spPr>
        <p:txBody>
          <a:bodyPr wrap="square">
            <a:spAutoFit/>
          </a:bodyPr>
          <a:lstStyle/>
          <a:p>
            <a:pPr algn="ctr"/>
            <a:r>
              <a:rPr lang="en-US" sz="2800" b="1" dirty="0">
                <a:solidFill>
                  <a:schemeClr val="accent1">
                    <a:lumMod val="50000"/>
                  </a:schemeClr>
                </a:solidFill>
              </a:rPr>
              <a:t>MARKET AERIAL</a:t>
            </a:r>
          </a:p>
        </p:txBody>
      </p:sp>
      <p:sp>
        <p:nvSpPr>
          <p:cNvPr id="21" name="Rectangle 20">
            <a:extLst>
              <a:ext uri="{FF2B5EF4-FFF2-40B4-BE49-F238E27FC236}">
                <a16:creationId xmlns:a16="http://schemas.microsoft.com/office/drawing/2014/main" id="{48EE62DD-D6C1-4A22-A5C1-426BBD67B837}"/>
              </a:ext>
            </a:extLst>
          </p:cNvPr>
          <p:cNvSpPr/>
          <p:nvPr/>
        </p:nvSpPr>
        <p:spPr>
          <a:xfrm>
            <a:off x="0" y="5713731"/>
            <a:ext cx="9154435" cy="15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F57C5638-6058-4C1F-8D8A-99C60C228ADD}"/>
              </a:ext>
            </a:extLst>
          </p:cNvPr>
          <p:cNvCxnSpPr>
            <a:cxnSpLocks/>
          </p:cNvCxnSpPr>
          <p:nvPr/>
        </p:nvCxnSpPr>
        <p:spPr>
          <a:xfrm>
            <a:off x="0" y="948454"/>
            <a:ext cx="9144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DFF4784-2CD7-4BB2-8BB4-8E7B7B09B25C}"/>
              </a:ext>
            </a:extLst>
          </p:cNvPr>
          <p:cNvSpPr txBox="1"/>
          <p:nvPr/>
        </p:nvSpPr>
        <p:spPr>
          <a:xfrm>
            <a:off x="-542447" y="6018127"/>
            <a:ext cx="7491369" cy="584775"/>
          </a:xfrm>
          <a:prstGeom prst="rect">
            <a:avLst/>
          </a:prstGeom>
          <a:noFill/>
        </p:spPr>
        <p:txBody>
          <a:bodyPr wrap="square" rtlCol="0">
            <a:spAutoFit/>
          </a:bodyPr>
          <a:lstStyle/>
          <a:p>
            <a:pPr lvl="0" algn="r"/>
            <a:r>
              <a:rPr lang="en-US" sz="1400" dirty="0">
                <a:solidFill>
                  <a:prstClr val="white"/>
                </a:solidFill>
                <a:latin typeface="Calibri" panose="020F0502020204030204" pitchFamily="34" charset="0"/>
                <a:cs typeface="Calibri" panose="020F0502020204030204" pitchFamily="34" charset="0"/>
              </a:rPr>
              <a:t>Steve Ellis        Steve@BellCommercial.net      336.209.2562</a:t>
            </a:r>
          </a:p>
          <a:p>
            <a:pPr algn="r"/>
            <a:endParaRPr lang="en-US" b="1" dirty="0">
              <a:solidFill>
                <a:schemeClr val="bg1"/>
              </a:solidFill>
              <a:cs typeface="Leelawadee UI Semilight" panose="020B0402040204020203" pitchFamily="34" charset="-34"/>
            </a:endParaRPr>
          </a:p>
        </p:txBody>
      </p:sp>
      <p:cxnSp>
        <p:nvCxnSpPr>
          <p:cNvPr id="35" name="Straight Connector 34">
            <a:extLst>
              <a:ext uri="{FF2B5EF4-FFF2-40B4-BE49-F238E27FC236}">
                <a16:creationId xmlns:a16="http://schemas.microsoft.com/office/drawing/2014/main" id="{E00CC3A3-3EA7-4074-9B07-9C04CC06A747}"/>
              </a:ext>
            </a:extLst>
          </p:cNvPr>
          <p:cNvCxnSpPr>
            <a:cxnSpLocks/>
          </p:cNvCxnSpPr>
          <p:nvPr/>
        </p:nvCxnSpPr>
        <p:spPr>
          <a:xfrm>
            <a:off x="5745972" y="6103786"/>
            <a:ext cx="0" cy="1437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F40FCAA-8B32-41D3-BCED-A6A72D72A45C}"/>
              </a:ext>
            </a:extLst>
          </p:cNvPr>
          <p:cNvCxnSpPr>
            <a:cxnSpLocks/>
          </p:cNvCxnSpPr>
          <p:nvPr/>
        </p:nvCxnSpPr>
        <p:spPr>
          <a:xfrm>
            <a:off x="3480801" y="6112175"/>
            <a:ext cx="0" cy="1437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13C6F93-5AD2-426F-A950-6406F28C6DC7}"/>
              </a:ext>
            </a:extLst>
          </p:cNvPr>
          <p:cNvPicPr>
            <a:picLocks noChangeAspect="1"/>
          </p:cNvPicPr>
          <p:nvPr/>
        </p:nvPicPr>
        <p:blipFill rotWithShape="1">
          <a:blip r:embed="rId2"/>
          <a:srcRect b="2399"/>
          <a:stretch/>
        </p:blipFill>
        <p:spPr>
          <a:xfrm>
            <a:off x="7507378" y="149802"/>
            <a:ext cx="1247641" cy="712470"/>
          </a:xfrm>
          <a:prstGeom prst="rect">
            <a:avLst/>
          </a:prstGeom>
        </p:spPr>
      </p:pic>
      <p:pic>
        <p:nvPicPr>
          <p:cNvPr id="3" name="Picture 2">
            <a:extLst>
              <a:ext uri="{FF2B5EF4-FFF2-40B4-BE49-F238E27FC236}">
                <a16:creationId xmlns:a16="http://schemas.microsoft.com/office/drawing/2014/main" id="{FED155B6-5D96-4D87-B13B-88DAEA8EF92E}"/>
              </a:ext>
            </a:extLst>
          </p:cNvPr>
          <p:cNvPicPr>
            <a:picLocks noChangeAspect="1"/>
          </p:cNvPicPr>
          <p:nvPr/>
        </p:nvPicPr>
        <p:blipFill rotWithShape="1">
          <a:blip r:embed="rId3"/>
          <a:srcRect t="1665" r="1442" b="7568"/>
          <a:stretch/>
        </p:blipFill>
        <p:spPr>
          <a:xfrm>
            <a:off x="469219" y="962939"/>
            <a:ext cx="8215995" cy="4750783"/>
          </a:xfrm>
          <a:prstGeom prst="rect">
            <a:avLst/>
          </a:prstGeom>
        </p:spPr>
      </p:pic>
      <p:sp>
        <p:nvSpPr>
          <p:cNvPr id="9" name="TextBox 8">
            <a:extLst>
              <a:ext uri="{FF2B5EF4-FFF2-40B4-BE49-F238E27FC236}">
                <a16:creationId xmlns:a16="http://schemas.microsoft.com/office/drawing/2014/main" id="{A57C2193-902E-465E-A667-6625B00B04CD}"/>
              </a:ext>
            </a:extLst>
          </p:cNvPr>
          <p:cNvSpPr txBox="1"/>
          <p:nvPr/>
        </p:nvSpPr>
        <p:spPr>
          <a:xfrm>
            <a:off x="366335" y="671450"/>
            <a:ext cx="5064235" cy="276999"/>
          </a:xfrm>
          <a:prstGeom prst="rect">
            <a:avLst/>
          </a:prstGeom>
          <a:noFill/>
        </p:spPr>
        <p:txBody>
          <a:bodyPr wrap="square" rtlCol="0">
            <a:spAutoFit/>
          </a:bodyPr>
          <a:lstStyle/>
          <a:p>
            <a:r>
              <a:rPr lang="en-US" sz="1200" b="1" dirty="0">
                <a:solidFill>
                  <a:schemeClr val="accent1">
                    <a:lumMod val="50000"/>
                  </a:schemeClr>
                </a:solidFill>
                <a:latin typeface="+mj-lt"/>
              </a:rPr>
              <a:t>Berkeley Commons       </a:t>
            </a:r>
            <a:r>
              <a:rPr lang="en-US" sz="1200" dirty="0">
                <a:solidFill>
                  <a:schemeClr val="accent1">
                    <a:lumMod val="50000"/>
                  </a:schemeClr>
                </a:solidFill>
                <a:latin typeface="+mj-lt"/>
              </a:rPr>
              <a:t>Goldsboro, NC 27534  </a:t>
            </a:r>
          </a:p>
        </p:txBody>
      </p:sp>
      <p:cxnSp>
        <p:nvCxnSpPr>
          <p:cNvPr id="18" name="Straight Connector 17">
            <a:extLst>
              <a:ext uri="{FF2B5EF4-FFF2-40B4-BE49-F238E27FC236}">
                <a16:creationId xmlns:a16="http://schemas.microsoft.com/office/drawing/2014/main" id="{F2171F97-7F3D-46D4-961F-D7E0E698C829}"/>
              </a:ext>
            </a:extLst>
          </p:cNvPr>
          <p:cNvCxnSpPr>
            <a:cxnSpLocks/>
          </p:cNvCxnSpPr>
          <p:nvPr/>
        </p:nvCxnSpPr>
        <p:spPr>
          <a:xfrm>
            <a:off x="1728901" y="721244"/>
            <a:ext cx="0" cy="15885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FBECEF5-5709-4A31-9819-1A9DF94025AA}"/>
              </a:ext>
            </a:extLst>
          </p:cNvPr>
          <p:cNvSpPr/>
          <p:nvPr/>
        </p:nvSpPr>
        <p:spPr>
          <a:xfrm rot="20042332">
            <a:off x="4560772" y="3350683"/>
            <a:ext cx="97909" cy="239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7CF0AFB-A239-4AB2-9665-DC68899AF959}"/>
              </a:ext>
            </a:extLst>
          </p:cNvPr>
          <p:cNvSpPr/>
          <p:nvPr/>
        </p:nvSpPr>
        <p:spPr>
          <a:xfrm rot="2068984">
            <a:off x="4058360" y="3462943"/>
            <a:ext cx="86013" cy="157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45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7C0809-B73F-4128-ADAB-E69C09999FB2}"/>
              </a:ext>
            </a:extLst>
          </p:cNvPr>
          <p:cNvSpPr/>
          <p:nvPr/>
        </p:nvSpPr>
        <p:spPr>
          <a:xfrm>
            <a:off x="-10435" y="5746494"/>
            <a:ext cx="9154435" cy="11115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dirty="0"/>
              <a:t> </a:t>
            </a:r>
          </a:p>
        </p:txBody>
      </p:sp>
      <p:sp>
        <p:nvSpPr>
          <p:cNvPr id="11" name="TextBox 10">
            <a:extLst>
              <a:ext uri="{FF2B5EF4-FFF2-40B4-BE49-F238E27FC236}">
                <a16:creationId xmlns:a16="http://schemas.microsoft.com/office/drawing/2014/main" id="{49C721FE-0E93-47D5-B438-469D7CD166A1}"/>
              </a:ext>
            </a:extLst>
          </p:cNvPr>
          <p:cNvSpPr txBox="1"/>
          <p:nvPr/>
        </p:nvSpPr>
        <p:spPr>
          <a:xfrm>
            <a:off x="385106" y="6356561"/>
            <a:ext cx="8758894" cy="646331"/>
          </a:xfrm>
          <a:prstGeom prst="rect">
            <a:avLst/>
          </a:prstGeom>
          <a:noFill/>
        </p:spPr>
        <p:txBody>
          <a:bodyPr wrap="square" rtlCol="0">
            <a:spAutoFit/>
          </a:bodyPr>
          <a:lstStyle/>
          <a:p>
            <a:r>
              <a:rPr lang="en-US" sz="600" dirty="0">
                <a:solidFill>
                  <a:schemeClr val="bg1"/>
                </a:solidFill>
              </a:rPr>
              <a:t>Bell Commercial Inc. All rights reserved. The information above has been obtained by sources deemed reliable. While we do not doubt its accuracy, we have not verified it and make no guarantee, warranty, or representation of it. It is your responsibility to independently confirm its accuracy and completeness. You and your advisors should conduct a careful, independent investigation of the property to determine to your satisfaction the suitability of the property for your needs. </a:t>
            </a:r>
          </a:p>
          <a:p>
            <a:r>
              <a:rPr lang="en-US" sz="2000" dirty="0"/>
              <a:t> </a:t>
            </a:r>
          </a:p>
          <a:p>
            <a:endParaRPr lang="en-US" sz="400" dirty="0"/>
          </a:p>
        </p:txBody>
      </p:sp>
      <p:sp>
        <p:nvSpPr>
          <p:cNvPr id="14" name="Rectangle 13">
            <a:extLst>
              <a:ext uri="{FF2B5EF4-FFF2-40B4-BE49-F238E27FC236}">
                <a16:creationId xmlns:a16="http://schemas.microsoft.com/office/drawing/2014/main" id="{6EDBF44D-11D7-442E-BB62-0473267E168D}"/>
              </a:ext>
            </a:extLst>
          </p:cNvPr>
          <p:cNvSpPr/>
          <p:nvPr/>
        </p:nvSpPr>
        <p:spPr>
          <a:xfrm>
            <a:off x="385106" y="267709"/>
            <a:ext cx="3491236" cy="523220"/>
          </a:xfrm>
          <a:prstGeom prst="rect">
            <a:avLst/>
          </a:prstGeom>
        </p:spPr>
        <p:txBody>
          <a:bodyPr wrap="square">
            <a:spAutoFit/>
          </a:bodyPr>
          <a:lstStyle/>
          <a:p>
            <a:r>
              <a:rPr lang="en-US" sz="2800" b="1" dirty="0">
                <a:solidFill>
                  <a:schemeClr val="accent1">
                    <a:lumMod val="50000"/>
                  </a:schemeClr>
                </a:solidFill>
              </a:rPr>
              <a:t>SITE AERIAL</a:t>
            </a:r>
          </a:p>
        </p:txBody>
      </p:sp>
      <p:sp>
        <p:nvSpPr>
          <p:cNvPr id="21" name="Rectangle 20">
            <a:extLst>
              <a:ext uri="{FF2B5EF4-FFF2-40B4-BE49-F238E27FC236}">
                <a16:creationId xmlns:a16="http://schemas.microsoft.com/office/drawing/2014/main" id="{48EE62DD-D6C1-4A22-A5C1-426BBD67B837}"/>
              </a:ext>
            </a:extLst>
          </p:cNvPr>
          <p:cNvSpPr/>
          <p:nvPr/>
        </p:nvSpPr>
        <p:spPr>
          <a:xfrm>
            <a:off x="0" y="5713731"/>
            <a:ext cx="9154435" cy="15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F57C5638-6058-4C1F-8D8A-99C60C228ADD}"/>
              </a:ext>
            </a:extLst>
          </p:cNvPr>
          <p:cNvCxnSpPr>
            <a:cxnSpLocks/>
          </p:cNvCxnSpPr>
          <p:nvPr/>
        </p:nvCxnSpPr>
        <p:spPr>
          <a:xfrm>
            <a:off x="0" y="948454"/>
            <a:ext cx="9144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DFF4784-2CD7-4BB2-8BB4-8E7B7B09B25C}"/>
              </a:ext>
            </a:extLst>
          </p:cNvPr>
          <p:cNvSpPr txBox="1"/>
          <p:nvPr/>
        </p:nvSpPr>
        <p:spPr>
          <a:xfrm>
            <a:off x="-542447" y="6018127"/>
            <a:ext cx="7491369" cy="584775"/>
          </a:xfrm>
          <a:prstGeom prst="rect">
            <a:avLst/>
          </a:prstGeom>
          <a:noFill/>
        </p:spPr>
        <p:txBody>
          <a:bodyPr wrap="square" rtlCol="0">
            <a:spAutoFit/>
          </a:bodyPr>
          <a:lstStyle/>
          <a:p>
            <a:pPr lvl="0" algn="r"/>
            <a:r>
              <a:rPr lang="en-US" sz="1400" dirty="0">
                <a:solidFill>
                  <a:prstClr val="white"/>
                </a:solidFill>
                <a:latin typeface="Calibri" panose="020F0502020204030204" pitchFamily="34" charset="0"/>
                <a:cs typeface="Calibri" panose="020F0502020204030204" pitchFamily="34" charset="0"/>
              </a:rPr>
              <a:t>Steve Ellis        Steve@BellCommercial.net      336.209.2562</a:t>
            </a:r>
          </a:p>
          <a:p>
            <a:pPr algn="r"/>
            <a:endParaRPr lang="en-US" b="1" dirty="0">
              <a:solidFill>
                <a:schemeClr val="bg1"/>
              </a:solidFill>
              <a:cs typeface="Leelawadee UI Semilight" panose="020B0402040204020203" pitchFamily="34" charset="-34"/>
            </a:endParaRPr>
          </a:p>
        </p:txBody>
      </p:sp>
      <p:cxnSp>
        <p:nvCxnSpPr>
          <p:cNvPr id="35" name="Straight Connector 34">
            <a:extLst>
              <a:ext uri="{FF2B5EF4-FFF2-40B4-BE49-F238E27FC236}">
                <a16:creationId xmlns:a16="http://schemas.microsoft.com/office/drawing/2014/main" id="{E00CC3A3-3EA7-4074-9B07-9C04CC06A747}"/>
              </a:ext>
            </a:extLst>
          </p:cNvPr>
          <p:cNvCxnSpPr>
            <a:cxnSpLocks/>
          </p:cNvCxnSpPr>
          <p:nvPr/>
        </p:nvCxnSpPr>
        <p:spPr>
          <a:xfrm>
            <a:off x="5745972" y="6103786"/>
            <a:ext cx="0" cy="1437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F40FCAA-8B32-41D3-BCED-A6A72D72A45C}"/>
              </a:ext>
            </a:extLst>
          </p:cNvPr>
          <p:cNvCxnSpPr>
            <a:cxnSpLocks/>
          </p:cNvCxnSpPr>
          <p:nvPr/>
        </p:nvCxnSpPr>
        <p:spPr>
          <a:xfrm>
            <a:off x="3480801" y="6112175"/>
            <a:ext cx="0" cy="1437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57C2193-902E-465E-A667-6625B00B04CD}"/>
              </a:ext>
            </a:extLst>
          </p:cNvPr>
          <p:cNvSpPr txBox="1"/>
          <p:nvPr/>
        </p:nvSpPr>
        <p:spPr>
          <a:xfrm>
            <a:off x="366335" y="671450"/>
            <a:ext cx="5064235" cy="276999"/>
          </a:xfrm>
          <a:prstGeom prst="rect">
            <a:avLst/>
          </a:prstGeom>
          <a:noFill/>
        </p:spPr>
        <p:txBody>
          <a:bodyPr wrap="square" rtlCol="0">
            <a:spAutoFit/>
          </a:bodyPr>
          <a:lstStyle/>
          <a:p>
            <a:r>
              <a:rPr lang="en-US" sz="1200" b="1" dirty="0">
                <a:solidFill>
                  <a:schemeClr val="accent1">
                    <a:lumMod val="50000"/>
                  </a:schemeClr>
                </a:solidFill>
                <a:latin typeface="+mj-lt"/>
              </a:rPr>
              <a:t>Berkeley Commons       </a:t>
            </a:r>
            <a:r>
              <a:rPr lang="en-US" sz="1200" dirty="0">
                <a:solidFill>
                  <a:schemeClr val="accent1">
                    <a:lumMod val="50000"/>
                  </a:schemeClr>
                </a:solidFill>
                <a:latin typeface="+mj-lt"/>
              </a:rPr>
              <a:t>Goldsboro, NC 27534  </a:t>
            </a:r>
          </a:p>
        </p:txBody>
      </p:sp>
      <p:cxnSp>
        <p:nvCxnSpPr>
          <p:cNvPr id="18" name="Straight Connector 17">
            <a:extLst>
              <a:ext uri="{FF2B5EF4-FFF2-40B4-BE49-F238E27FC236}">
                <a16:creationId xmlns:a16="http://schemas.microsoft.com/office/drawing/2014/main" id="{F2171F97-7F3D-46D4-961F-D7E0E698C829}"/>
              </a:ext>
            </a:extLst>
          </p:cNvPr>
          <p:cNvCxnSpPr>
            <a:cxnSpLocks/>
          </p:cNvCxnSpPr>
          <p:nvPr/>
        </p:nvCxnSpPr>
        <p:spPr>
          <a:xfrm>
            <a:off x="1728901" y="721244"/>
            <a:ext cx="0" cy="15885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338A145-0BB1-4BEC-8970-8A3CF7A4206D}"/>
              </a:ext>
            </a:extLst>
          </p:cNvPr>
          <p:cNvPicPr>
            <a:picLocks noChangeAspect="1"/>
          </p:cNvPicPr>
          <p:nvPr/>
        </p:nvPicPr>
        <p:blipFill rotWithShape="1">
          <a:blip r:embed="rId2"/>
          <a:srcRect b="2399"/>
          <a:stretch/>
        </p:blipFill>
        <p:spPr>
          <a:xfrm>
            <a:off x="7507378" y="149802"/>
            <a:ext cx="1247641" cy="712470"/>
          </a:xfrm>
          <a:prstGeom prst="rect">
            <a:avLst/>
          </a:prstGeom>
        </p:spPr>
      </p:pic>
      <p:pic>
        <p:nvPicPr>
          <p:cNvPr id="10" name="Picture 9">
            <a:extLst>
              <a:ext uri="{FF2B5EF4-FFF2-40B4-BE49-F238E27FC236}">
                <a16:creationId xmlns:a16="http://schemas.microsoft.com/office/drawing/2014/main" id="{7428861B-68BF-4C25-ABA2-B90C595A019B}"/>
              </a:ext>
            </a:extLst>
          </p:cNvPr>
          <p:cNvPicPr>
            <a:picLocks noChangeAspect="1"/>
          </p:cNvPicPr>
          <p:nvPr/>
        </p:nvPicPr>
        <p:blipFill rotWithShape="1">
          <a:blip r:embed="rId3"/>
          <a:srcRect r="5521" b="5021"/>
          <a:stretch/>
        </p:blipFill>
        <p:spPr>
          <a:xfrm>
            <a:off x="0" y="971328"/>
            <a:ext cx="9144000" cy="4775160"/>
          </a:xfrm>
          <a:prstGeom prst="rect">
            <a:avLst/>
          </a:prstGeom>
          <a:effectLst>
            <a:softEdge rad="685800"/>
          </a:effectLst>
          <a:scene3d>
            <a:camera prst="orthographicFront"/>
            <a:lightRig rig="flat" dir="t"/>
          </a:scene3d>
          <a:sp3d extrusionH="76200" prstMaterial="powder">
            <a:extrusionClr>
              <a:schemeClr val="bg2"/>
            </a:extrusionClr>
            <a:contourClr>
              <a:schemeClr val="bg2"/>
            </a:contourClr>
          </a:sp3d>
        </p:spPr>
      </p:pic>
      <p:sp>
        <p:nvSpPr>
          <p:cNvPr id="12" name="Freeform: Shape 11">
            <a:extLst>
              <a:ext uri="{FF2B5EF4-FFF2-40B4-BE49-F238E27FC236}">
                <a16:creationId xmlns:a16="http://schemas.microsoft.com/office/drawing/2014/main" id="{E2A66992-1009-4517-B050-7D33E3D22B32}"/>
              </a:ext>
            </a:extLst>
          </p:cNvPr>
          <p:cNvSpPr/>
          <p:nvPr/>
        </p:nvSpPr>
        <p:spPr>
          <a:xfrm>
            <a:off x="4228051" y="1006679"/>
            <a:ext cx="3238151" cy="2743200"/>
          </a:xfrm>
          <a:custGeom>
            <a:avLst/>
            <a:gdLst>
              <a:gd name="connsiteX0" fmla="*/ 16778 w 3238151"/>
              <a:gd name="connsiteY0" fmla="*/ 2290194 h 2743200"/>
              <a:gd name="connsiteX1" fmla="*/ 964734 w 3238151"/>
              <a:gd name="connsiteY1" fmla="*/ 947956 h 2743200"/>
              <a:gd name="connsiteX2" fmla="*/ 1048624 w 3238151"/>
              <a:gd name="connsiteY2" fmla="*/ 780176 h 2743200"/>
              <a:gd name="connsiteX3" fmla="*/ 1048624 w 3238151"/>
              <a:gd name="connsiteY3" fmla="*/ 671119 h 2743200"/>
              <a:gd name="connsiteX4" fmla="*/ 989901 w 3238151"/>
              <a:gd name="connsiteY4" fmla="*/ 578840 h 2743200"/>
              <a:gd name="connsiteX5" fmla="*/ 914400 w 3238151"/>
              <a:gd name="connsiteY5" fmla="*/ 503339 h 2743200"/>
              <a:gd name="connsiteX6" fmla="*/ 889233 w 3238151"/>
              <a:gd name="connsiteY6" fmla="*/ 469783 h 2743200"/>
              <a:gd name="connsiteX7" fmla="*/ 906011 w 3238151"/>
              <a:gd name="connsiteY7" fmla="*/ 411060 h 2743200"/>
              <a:gd name="connsiteX8" fmla="*/ 1065402 w 3238151"/>
              <a:gd name="connsiteY8" fmla="*/ 335560 h 2743200"/>
              <a:gd name="connsiteX9" fmla="*/ 1182848 w 3238151"/>
              <a:gd name="connsiteY9" fmla="*/ 276837 h 2743200"/>
              <a:gd name="connsiteX10" fmla="*/ 1258349 w 3238151"/>
              <a:gd name="connsiteY10" fmla="*/ 218114 h 2743200"/>
              <a:gd name="connsiteX11" fmla="*/ 1308683 w 3238151"/>
              <a:gd name="connsiteY11" fmla="*/ 192947 h 2743200"/>
              <a:gd name="connsiteX12" fmla="*/ 1275127 w 3238151"/>
              <a:gd name="connsiteY12" fmla="*/ 117446 h 2743200"/>
              <a:gd name="connsiteX13" fmla="*/ 1275127 w 3238151"/>
              <a:gd name="connsiteY13" fmla="*/ 83890 h 2743200"/>
              <a:gd name="connsiteX14" fmla="*/ 1333850 w 3238151"/>
              <a:gd name="connsiteY14" fmla="*/ 41945 h 2743200"/>
              <a:gd name="connsiteX15" fmla="*/ 1476463 w 3238151"/>
              <a:gd name="connsiteY15" fmla="*/ 0 h 2743200"/>
              <a:gd name="connsiteX16" fmla="*/ 1568742 w 3238151"/>
              <a:gd name="connsiteY16" fmla="*/ 25167 h 2743200"/>
              <a:gd name="connsiteX17" fmla="*/ 1719743 w 3238151"/>
              <a:gd name="connsiteY17" fmla="*/ 75501 h 2743200"/>
              <a:gd name="connsiteX18" fmla="*/ 2206305 w 3238151"/>
              <a:gd name="connsiteY18" fmla="*/ 360727 h 2743200"/>
              <a:gd name="connsiteX19" fmla="*/ 2265028 w 3238151"/>
              <a:gd name="connsiteY19" fmla="*/ 494950 h 2743200"/>
              <a:gd name="connsiteX20" fmla="*/ 2357307 w 3238151"/>
              <a:gd name="connsiteY20" fmla="*/ 494950 h 2743200"/>
              <a:gd name="connsiteX21" fmla="*/ 2718033 w 3238151"/>
              <a:gd name="connsiteY21" fmla="*/ 687897 h 2743200"/>
              <a:gd name="connsiteX22" fmla="*/ 3238151 w 3238151"/>
              <a:gd name="connsiteY22" fmla="*/ 1023457 h 2743200"/>
              <a:gd name="connsiteX23" fmla="*/ 2424419 w 3238151"/>
              <a:gd name="connsiteY23" fmla="*/ 1510018 h 2743200"/>
              <a:gd name="connsiteX24" fmla="*/ 1291905 w 3238151"/>
              <a:gd name="connsiteY24" fmla="*/ 2223082 h 2743200"/>
              <a:gd name="connsiteX25" fmla="*/ 545285 w 3238151"/>
              <a:gd name="connsiteY25" fmla="*/ 2642532 h 2743200"/>
              <a:gd name="connsiteX26" fmla="*/ 310393 w 3238151"/>
              <a:gd name="connsiteY26" fmla="*/ 2743200 h 2743200"/>
              <a:gd name="connsiteX27" fmla="*/ 142613 w 3238151"/>
              <a:gd name="connsiteY27" fmla="*/ 2617365 h 2743200"/>
              <a:gd name="connsiteX28" fmla="*/ 0 w 3238151"/>
              <a:gd name="connsiteY28" fmla="*/ 2432807 h 2743200"/>
              <a:gd name="connsiteX29" fmla="*/ 16778 w 3238151"/>
              <a:gd name="connsiteY29" fmla="*/ 2290194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38151" h="2743200">
                <a:moveTo>
                  <a:pt x="16778" y="2290194"/>
                </a:moveTo>
                <a:lnTo>
                  <a:pt x="964734" y="947956"/>
                </a:lnTo>
                <a:lnTo>
                  <a:pt x="1048624" y="780176"/>
                </a:lnTo>
                <a:lnTo>
                  <a:pt x="1048624" y="671119"/>
                </a:lnTo>
                <a:lnTo>
                  <a:pt x="989901" y="578840"/>
                </a:lnTo>
                <a:lnTo>
                  <a:pt x="914400" y="503339"/>
                </a:lnTo>
                <a:lnTo>
                  <a:pt x="889233" y="469783"/>
                </a:lnTo>
                <a:lnTo>
                  <a:pt x="906011" y="411060"/>
                </a:lnTo>
                <a:lnTo>
                  <a:pt x="1065402" y="335560"/>
                </a:lnTo>
                <a:lnTo>
                  <a:pt x="1182848" y="276837"/>
                </a:lnTo>
                <a:lnTo>
                  <a:pt x="1258349" y="218114"/>
                </a:lnTo>
                <a:lnTo>
                  <a:pt x="1308683" y="192947"/>
                </a:lnTo>
                <a:lnTo>
                  <a:pt x="1275127" y="117446"/>
                </a:lnTo>
                <a:lnTo>
                  <a:pt x="1275127" y="83890"/>
                </a:lnTo>
                <a:lnTo>
                  <a:pt x="1333850" y="41945"/>
                </a:lnTo>
                <a:lnTo>
                  <a:pt x="1476463" y="0"/>
                </a:lnTo>
                <a:lnTo>
                  <a:pt x="1568742" y="25167"/>
                </a:lnTo>
                <a:lnTo>
                  <a:pt x="1719743" y="75501"/>
                </a:lnTo>
                <a:lnTo>
                  <a:pt x="2206305" y="360727"/>
                </a:lnTo>
                <a:lnTo>
                  <a:pt x="2265028" y="494950"/>
                </a:lnTo>
                <a:lnTo>
                  <a:pt x="2357307" y="494950"/>
                </a:lnTo>
                <a:lnTo>
                  <a:pt x="2718033" y="687897"/>
                </a:lnTo>
                <a:lnTo>
                  <a:pt x="3238151" y="1023457"/>
                </a:lnTo>
                <a:lnTo>
                  <a:pt x="2424419" y="1510018"/>
                </a:lnTo>
                <a:lnTo>
                  <a:pt x="1291905" y="2223082"/>
                </a:lnTo>
                <a:lnTo>
                  <a:pt x="545285" y="2642532"/>
                </a:lnTo>
                <a:lnTo>
                  <a:pt x="310393" y="2743200"/>
                </a:lnTo>
                <a:lnTo>
                  <a:pt x="142613" y="2617365"/>
                </a:lnTo>
                <a:lnTo>
                  <a:pt x="0" y="2432807"/>
                </a:lnTo>
                <a:lnTo>
                  <a:pt x="16778" y="2290194"/>
                </a:lnTo>
                <a:close/>
              </a:path>
            </a:pathLst>
          </a:custGeom>
          <a:solidFill>
            <a:schemeClr val="bg1">
              <a:alpha val="22000"/>
            </a:schemeClr>
          </a:solid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6145BAE-0CD7-4250-85BF-771B35B1CA9A}"/>
              </a:ext>
            </a:extLst>
          </p:cNvPr>
          <p:cNvSpPr txBox="1"/>
          <p:nvPr/>
        </p:nvSpPr>
        <p:spPr>
          <a:xfrm rot="18271682">
            <a:off x="4102685" y="2263660"/>
            <a:ext cx="1370883" cy="161462"/>
          </a:xfrm>
          <a:prstGeom prst="rect">
            <a:avLst/>
          </a:prstGeom>
          <a:solidFill>
            <a:schemeClr val="bg1"/>
          </a:solidFill>
          <a:ln>
            <a:solidFill>
              <a:schemeClr val="tx1"/>
            </a:solidFill>
          </a:ln>
        </p:spPr>
        <p:txBody>
          <a:bodyPr wrap="square" lIns="91440" tIns="0" rIns="91440" bIns="0" rtlCol="0">
            <a:spAutoFit/>
          </a:bodyPr>
          <a:lstStyle/>
          <a:p>
            <a:r>
              <a:rPr lang="en-US" sz="1050" dirty="0"/>
              <a:t>BERKELEY COMMONS</a:t>
            </a:r>
          </a:p>
        </p:txBody>
      </p:sp>
      <p:sp>
        <p:nvSpPr>
          <p:cNvPr id="15" name="TextBox 14">
            <a:extLst>
              <a:ext uri="{FF2B5EF4-FFF2-40B4-BE49-F238E27FC236}">
                <a16:creationId xmlns:a16="http://schemas.microsoft.com/office/drawing/2014/main" id="{32C2CDFC-D916-4243-9E79-172EE939E9FC}"/>
              </a:ext>
            </a:extLst>
          </p:cNvPr>
          <p:cNvSpPr txBox="1">
            <a:spLocks/>
          </p:cNvSpPr>
          <p:nvPr/>
        </p:nvSpPr>
        <p:spPr>
          <a:xfrm rot="19770524">
            <a:off x="5206029" y="3181234"/>
            <a:ext cx="956508" cy="138499"/>
          </a:xfrm>
          <a:prstGeom prst="rect">
            <a:avLst/>
          </a:prstGeom>
          <a:solidFill>
            <a:schemeClr val="bg1"/>
          </a:solidFill>
          <a:ln w="6350">
            <a:solidFill>
              <a:schemeClr val="tx1"/>
            </a:solidFill>
          </a:ln>
        </p:spPr>
        <p:txBody>
          <a:bodyPr wrap="square" lIns="0" tIns="0" rIns="0" bIns="0" rtlCol="0" anchor="b">
            <a:spAutoFit/>
          </a:bodyPr>
          <a:lstStyle/>
          <a:p>
            <a:pPr algn="ctr"/>
            <a:r>
              <a:rPr lang="en-US" sz="900" dirty="0"/>
              <a:t>     AADT: 24,000</a:t>
            </a:r>
          </a:p>
        </p:txBody>
      </p:sp>
      <p:pic>
        <p:nvPicPr>
          <p:cNvPr id="31" name="Picture 30" descr="A picture containing drawing, plate, food&#10;&#10;Description automatically generated">
            <a:extLst>
              <a:ext uri="{FF2B5EF4-FFF2-40B4-BE49-F238E27FC236}">
                <a16:creationId xmlns:a16="http://schemas.microsoft.com/office/drawing/2014/main" id="{DDACDC8E-29CF-4B48-BE66-B98FD400F470}"/>
              </a:ext>
            </a:extLst>
          </p:cNvPr>
          <p:cNvPicPr>
            <a:picLocks noChangeAspect="1"/>
          </p:cNvPicPr>
          <p:nvPr/>
        </p:nvPicPr>
        <p:blipFill rotWithShape="1">
          <a:blip r:embed="rId4">
            <a:extLst>
              <a:ext uri="{28A0092B-C50C-407E-A947-70E740481C1C}">
                <a14:useLocalDpi xmlns:a14="http://schemas.microsoft.com/office/drawing/2010/main" val="0"/>
              </a:ext>
            </a:extLst>
          </a:blip>
          <a:srcRect b="44536"/>
          <a:stretch/>
        </p:blipFill>
        <p:spPr>
          <a:xfrm>
            <a:off x="5518503" y="1273846"/>
            <a:ext cx="657245" cy="200909"/>
          </a:xfrm>
          <a:prstGeom prst="rect">
            <a:avLst/>
          </a:prstGeom>
          <a:ln w="6350">
            <a:solidFill>
              <a:schemeClr val="tx1"/>
            </a:solidFill>
          </a:ln>
        </p:spPr>
      </p:pic>
      <p:pic>
        <p:nvPicPr>
          <p:cNvPr id="37" name="Picture 36" descr="A picture containing plate&#10;&#10;Description automatically generated">
            <a:extLst>
              <a:ext uri="{FF2B5EF4-FFF2-40B4-BE49-F238E27FC236}">
                <a16:creationId xmlns:a16="http://schemas.microsoft.com/office/drawing/2014/main" id="{8013F1F4-937C-40E3-831B-F7D5C5457B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9445" y="1521256"/>
            <a:ext cx="431660" cy="195168"/>
          </a:xfrm>
          <a:prstGeom prst="rect">
            <a:avLst/>
          </a:prstGeom>
          <a:ln>
            <a:solidFill>
              <a:schemeClr val="tx1"/>
            </a:solidFill>
          </a:ln>
        </p:spPr>
      </p:pic>
      <p:pic>
        <p:nvPicPr>
          <p:cNvPr id="39" name="Picture 38" descr="A close up of a logo&#10;&#10;Description automatically generated">
            <a:extLst>
              <a:ext uri="{FF2B5EF4-FFF2-40B4-BE49-F238E27FC236}">
                <a16:creationId xmlns:a16="http://schemas.microsoft.com/office/drawing/2014/main" id="{0A8BFA05-6EDE-40FC-9DE8-C279EF7984D1}"/>
              </a:ext>
            </a:extLst>
          </p:cNvPr>
          <p:cNvPicPr>
            <a:picLocks noChangeAspect="1"/>
          </p:cNvPicPr>
          <p:nvPr/>
        </p:nvPicPr>
        <p:blipFill rotWithShape="1">
          <a:blip r:embed="rId6">
            <a:extLst>
              <a:ext uri="{28A0092B-C50C-407E-A947-70E740481C1C}">
                <a14:useLocalDpi xmlns:a14="http://schemas.microsoft.com/office/drawing/2010/main" val="0"/>
              </a:ext>
            </a:extLst>
          </a:blip>
          <a:srcRect t="19621" b="18320"/>
          <a:stretch/>
        </p:blipFill>
        <p:spPr>
          <a:xfrm>
            <a:off x="3687368" y="4645931"/>
            <a:ext cx="553149" cy="274622"/>
          </a:xfrm>
          <a:prstGeom prst="rect">
            <a:avLst/>
          </a:prstGeom>
          <a:ln>
            <a:solidFill>
              <a:schemeClr val="tx1"/>
            </a:solidFill>
          </a:ln>
        </p:spPr>
      </p:pic>
      <p:pic>
        <p:nvPicPr>
          <p:cNvPr id="43" name="Picture 42" descr="A picture containing drawing&#10;&#10;Description automatically generated">
            <a:extLst>
              <a:ext uri="{FF2B5EF4-FFF2-40B4-BE49-F238E27FC236}">
                <a16:creationId xmlns:a16="http://schemas.microsoft.com/office/drawing/2014/main" id="{AD9349C0-BFA3-4D0B-A09D-AFEA78B651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4790" y="4334367"/>
            <a:ext cx="539601" cy="308863"/>
          </a:xfrm>
          <a:prstGeom prst="rect">
            <a:avLst/>
          </a:prstGeom>
          <a:ln>
            <a:solidFill>
              <a:schemeClr val="tx1"/>
            </a:solidFill>
          </a:ln>
        </p:spPr>
      </p:pic>
      <p:pic>
        <p:nvPicPr>
          <p:cNvPr id="45" name="Picture 44" descr="A picture containing object, clock&#10;&#10;Description automatically generated">
            <a:extLst>
              <a:ext uri="{FF2B5EF4-FFF2-40B4-BE49-F238E27FC236}">
                <a16:creationId xmlns:a16="http://schemas.microsoft.com/office/drawing/2014/main" id="{A72179E6-0CF4-4E61-959D-0FDE6F2C4D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4171" y="1814651"/>
            <a:ext cx="280055" cy="294122"/>
          </a:xfrm>
          <a:prstGeom prst="rect">
            <a:avLst/>
          </a:prstGeom>
          <a:ln>
            <a:solidFill>
              <a:schemeClr val="tx1"/>
            </a:solidFill>
          </a:ln>
        </p:spPr>
      </p:pic>
      <p:pic>
        <p:nvPicPr>
          <p:cNvPr id="47" name="Picture 46" descr="A close up of a logo&#10;&#10;Description automatically generated">
            <a:extLst>
              <a:ext uri="{FF2B5EF4-FFF2-40B4-BE49-F238E27FC236}">
                <a16:creationId xmlns:a16="http://schemas.microsoft.com/office/drawing/2014/main" id="{EEEE74CB-14C5-4745-80AE-41E1AD61ADA3}"/>
              </a:ext>
            </a:extLst>
          </p:cNvPr>
          <p:cNvPicPr>
            <a:picLocks noChangeAspect="1"/>
          </p:cNvPicPr>
          <p:nvPr/>
        </p:nvPicPr>
        <p:blipFill rotWithShape="1">
          <a:blip r:embed="rId9">
            <a:extLst>
              <a:ext uri="{28A0092B-C50C-407E-A947-70E740481C1C}">
                <a14:useLocalDpi xmlns:a14="http://schemas.microsoft.com/office/drawing/2010/main" val="0"/>
              </a:ext>
            </a:extLst>
          </a:blip>
          <a:srcRect t="19621" b="27634"/>
          <a:stretch/>
        </p:blipFill>
        <p:spPr>
          <a:xfrm>
            <a:off x="5086800" y="2141241"/>
            <a:ext cx="454743" cy="239853"/>
          </a:xfrm>
          <a:prstGeom prst="rect">
            <a:avLst/>
          </a:prstGeom>
          <a:ln>
            <a:solidFill>
              <a:schemeClr val="tx1"/>
            </a:solidFill>
          </a:ln>
        </p:spPr>
      </p:pic>
      <p:pic>
        <p:nvPicPr>
          <p:cNvPr id="50" name="Picture 49">
            <a:extLst>
              <a:ext uri="{FF2B5EF4-FFF2-40B4-BE49-F238E27FC236}">
                <a16:creationId xmlns:a16="http://schemas.microsoft.com/office/drawing/2014/main" id="{17A35647-5AA8-47B1-A509-C86AF7441D12}"/>
              </a:ext>
            </a:extLst>
          </p:cNvPr>
          <p:cNvPicPr>
            <a:picLocks noChangeAspect="1"/>
          </p:cNvPicPr>
          <p:nvPr/>
        </p:nvPicPr>
        <p:blipFill>
          <a:blip r:embed="rId10"/>
          <a:stretch>
            <a:fillRect/>
          </a:stretch>
        </p:blipFill>
        <p:spPr>
          <a:xfrm>
            <a:off x="4991763" y="2664773"/>
            <a:ext cx="575400" cy="216954"/>
          </a:xfrm>
          <a:prstGeom prst="rect">
            <a:avLst/>
          </a:prstGeom>
          <a:ln>
            <a:solidFill>
              <a:schemeClr val="tx1"/>
            </a:solidFill>
          </a:ln>
        </p:spPr>
      </p:pic>
      <p:pic>
        <p:nvPicPr>
          <p:cNvPr id="54" name="Picture 53" descr="A picture containing food&#10;&#10;Description automatically generated">
            <a:extLst>
              <a:ext uri="{FF2B5EF4-FFF2-40B4-BE49-F238E27FC236}">
                <a16:creationId xmlns:a16="http://schemas.microsoft.com/office/drawing/2014/main" id="{59E8022F-04CF-4A05-9C1B-1F2F98C4F4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20142" y="3509638"/>
            <a:ext cx="256669" cy="369219"/>
          </a:xfrm>
          <a:prstGeom prst="rect">
            <a:avLst/>
          </a:prstGeom>
          <a:noFill/>
          <a:ln>
            <a:solidFill>
              <a:schemeClr val="tx1"/>
            </a:solidFill>
          </a:ln>
        </p:spPr>
      </p:pic>
      <p:pic>
        <p:nvPicPr>
          <p:cNvPr id="56" name="Picture 55" descr="A picture containing drawing&#10;&#10;Description automatically generated">
            <a:extLst>
              <a:ext uri="{FF2B5EF4-FFF2-40B4-BE49-F238E27FC236}">
                <a16:creationId xmlns:a16="http://schemas.microsoft.com/office/drawing/2014/main" id="{868409D9-F6A9-4DD5-954B-8E1568AA783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73255" y="4858136"/>
            <a:ext cx="675500" cy="343517"/>
          </a:xfrm>
          <a:prstGeom prst="rect">
            <a:avLst/>
          </a:prstGeom>
          <a:ln>
            <a:solidFill>
              <a:schemeClr val="tx1"/>
            </a:solidFill>
          </a:ln>
        </p:spPr>
      </p:pic>
      <p:pic>
        <p:nvPicPr>
          <p:cNvPr id="60" name="Picture 59" descr="A close up of a logo&#10;&#10;Description automatically generated">
            <a:extLst>
              <a:ext uri="{FF2B5EF4-FFF2-40B4-BE49-F238E27FC236}">
                <a16:creationId xmlns:a16="http://schemas.microsoft.com/office/drawing/2014/main" id="{64D67BD0-8A15-469A-A8B1-87F4A9BE9983}"/>
              </a:ext>
            </a:extLst>
          </p:cNvPr>
          <p:cNvPicPr>
            <a:picLocks noChangeAspect="1"/>
          </p:cNvPicPr>
          <p:nvPr/>
        </p:nvPicPr>
        <p:blipFill rotWithShape="1">
          <a:blip r:embed="rId13">
            <a:extLst>
              <a:ext uri="{28A0092B-C50C-407E-A947-70E740481C1C}">
                <a14:useLocalDpi xmlns:a14="http://schemas.microsoft.com/office/drawing/2010/main" val="0"/>
              </a:ext>
            </a:extLst>
          </a:blip>
          <a:srcRect l="12073" t="29695" r="12608" b="30368"/>
          <a:stretch/>
        </p:blipFill>
        <p:spPr>
          <a:xfrm>
            <a:off x="5043088" y="2413514"/>
            <a:ext cx="549383" cy="219489"/>
          </a:xfrm>
          <a:prstGeom prst="rect">
            <a:avLst/>
          </a:prstGeom>
          <a:ln>
            <a:solidFill>
              <a:schemeClr val="tx1"/>
            </a:solidFill>
          </a:ln>
        </p:spPr>
      </p:pic>
      <p:pic>
        <p:nvPicPr>
          <p:cNvPr id="1024" name="Picture 1023" descr="A picture containing drawing&#10;&#10;Description automatically generated">
            <a:extLst>
              <a:ext uri="{FF2B5EF4-FFF2-40B4-BE49-F238E27FC236}">
                <a16:creationId xmlns:a16="http://schemas.microsoft.com/office/drawing/2014/main" id="{9262A640-79E0-4552-99D8-564FA1AC80C6}"/>
              </a:ext>
            </a:extLst>
          </p:cNvPr>
          <p:cNvPicPr>
            <a:picLocks noChangeAspect="1"/>
          </p:cNvPicPr>
          <p:nvPr/>
        </p:nvPicPr>
        <p:blipFill rotWithShape="1">
          <a:blip r:embed="rId14">
            <a:extLst>
              <a:ext uri="{28A0092B-C50C-407E-A947-70E740481C1C}">
                <a14:useLocalDpi xmlns:a14="http://schemas.microsoft.com/office/drawing/2010/main" val="0"/>
              </a:ext>
            </a:extLst>
          </a:blip>
          <a:srcRect l="6606" t="18768" r="5047" b="17668"/>
          <a:stretch/>
        </p:blipFill>
        <p:spPr>
          <a:xfrm>
            <a:off x="900550" y="3498402"/>
            <a:ext cx="623468" cy="251477"/>
          </a:xfrm>
          <a:prstGeom prst="rect">
            <a:avLst/>
          </a:prstGeom>
          <a:ln>
            <a:solidFill>
              <a:schemeClr val="tx1"/>
            </a:solidFill>
          </a:ln>
        </p:spPr>
      </p:pic>
      <p:pic>
        <p:nvPicPr>
          <p:cNvPr id="1027" name="Picture 1026" descr="A picture containing table&#10;&#10;Description automatically generated">
            <a:extLst>
              <a:ext uri="{FF2B5EF4-FFF2-40B4-BE49-F238E27FC236}">
                <a16:creationId xmlns:a16="http://schemas.microsoft.com/office/drawing/2014/main" id="{02A199E2-2F65-4E5D-8656-46730EA95C33}"/>
              </a:ext>
            </a:extLst>
          </p:cNvPr>
          <p:cNvPicPr>
            <a:picLocks noChangeAspect="1"/>
          </p:cNvPicPr>
          <p:nvPr/>
        </p:nvPicPr>
        <p:blipFill rotWithShape="1">
          <a:blip r:embed="rId15">
            <a:extLst>
              <a:ext uri="{28A0092B-C50C-407E-A947-70E740481C1C}">
                <a14:useLocalDpi xmlns:a14="http://schemas.microsoft.com/office/drawing/2010/main" val="0"/>
              </a:ext>
            </a:extLst>
          </a:blip>
          <a:srcRect l="3977" t="33679" r="3664" b="36190"/>
          <a:stretch/>
        </p:blipFill>
        <p:spPr>
          <a:xfrm>
            <a:off x="2190712" y="3192600"/>
            <a:ext cx="928733" cy="216422"/>
          </a:xfrm>
          <a:prstGeom prst="rect">
            <a:avLst/>
          </a:prstGeom>
          <a:ln>
            <a:solidFill>
              <a:schemeClr val="tx1"/>
            </a:solidFill>
          </a:ln>
        </p:spPr>
      </p:pic>
      <p:pic>
        <p:nvPicPr>
          <p:cNvPr id="1029" name="Picture 1028" descr="A picture containing food&#10;&#10;Description automatically generated">
            <a:extLst>
              <a:ext uri="{FF2B5EF4-FFF2-40B4-BE49-F238E27FC236}">
                <a16:creationId xmlns:a16="http://schemas.microsoft.com/office/drawing/2014/main" id="{E03E85BF-3946-458F-809F-DF300C6CC86F}"/>
              </a:ext>
            </a:extLst>
          </p:cNvPr>
          <p:cNvPicPr>
            <a:picLocks noChangeAspect="1"/>
          </p:cNvPicPr>
          <p:nvPr/>
        </p:nvPicPr>
        <p:blipFill rotWithShape="1">
          <a:blip r:embed="rId16">
            <a:extLst>
              <a:ext uri="{28A0092B-C50C-407E-A947-70E740481C1C}">
                <a14:useLocalDpi xmlns:a14="http://schemas.microsoft.com/office/drawing/2010/main" val="0"/>
              </a:ext>
            </a:extLst>
          </a:blip>
          <a:srcRect l="8344" t="16366" r="8361" b="15913"/>
          <a:stretch/>
        </p:blipFill>
        <p:spPr>
          <a:xfrm>
            <a:off x="2353883" y="2780516"/>
            <a:ext cx="585688" cy="284551"/>
          </a:xfrm>
          <a:prstGeom prst="rect">
            <a:avLst/>
          </a:prstGeom>
          <a:ln>
            <a:solidFill>
              <a:schemeClr val="tx1"/>
            </a:solidFill>
          </a:ln>
        </p:spPr>
      </p:pic>
      <p:pic>
        <p:nvPicPr>
          <p:cNvPr id="1032" name="Picture 1031" descr="A close up of text on a white background&#10;&#10;Description automatically generated">
            <a:extLst>
              <a:ext uri="{FF2B5EF4-FFF2-40B4-BE49-F238E27FC236}">
                <a16:creationId xmlns:a16="http://schemas.microsoft.com/office/drawing/2014/main" id="{61B0DDE8-712A-431E-8349-A1BBA3114F0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2313" y="1290958"/>
            <a:ext cx="413089" cy="413089"/>
          </a:xfrm>
          <a:prstGeom prst="rect">
            <a:avLst/>
          </a:prstGeom>
          <a:ln>
            <a:solidFill>
              <a:schemeClr val="tx1"/>
            </a:solidFill>
          </a:ln>
        </p:spPr>
      </p:pic>
      <p:pic>
        <p:nvPicPr>
          <p:cNvPr id="1033" name="Picture 1032">
            <a:extLst>
              <a:ext uri="{FF2B5EF4-FFF2-40B4-BE49-F238E27FC236}">
                <a16:creationId xmlns:a16="http://schemas.microsoft.com/office/drawing/2014/main" id="{2C061E25-836B-4B72-8FDB-9C23723BF20A}"/>
              </a:ext>
            </a:extLst>
          </p:cNvPr>
          <p:cNvPicPr>
            <a:picLocks noChangeAspect="1"/>
          </p:cNvPicPr>
          <p:nvPr/>
        </p:nvPicPr>
        <p:blipFill>
          <a:blip r:embed="rId18"/>
          <a:stretch>
            <a:fillRect/>
          </a:stretch>
        </p:blipFill>
        <p:spPr>
          <a:xfrm>
            <a:off x="1752510" y="3139680"/>
            <a:ext cx="313493" cy="303798"/>
          </a:xfrm>
          <a:prstGeom prst="rect">
            <a:avLst/>
          </a:prstGeom>
          <a:ln>
            <a:solidFill>
              <a:schemeClr val="tx1"/>
            </a:solidFill>
          </a:ln>
        </p:spPr>
      </p:pic>
      <p:pic>
        <p:nvPicPr>
          <p:cNvPr id="1034" name="Picture 1033">
            <a:extLst>
              <a:ext uri="{FF2B5EF4-FFF2-40B4-BE49-F238E27FC236}">
                <a16:creationId xmlns:a16="http://schemas.microsoft.com/office/drawing/2014/main" id="{0C1B0A02-BEB5-419F-9793-2D01F2C0408C}"/>
              </a:ext>
            </a:extLst>
          </p:cNvPr>
          <p:cNvPicPr>
            <a:picLocks noChangeAspect="1"/>
          </p:cNvPicPr>
          <p:nvPr/>
        </p:nvPicPr>
        <p:blipFill rotWithShape="1">
          <a:blip r:embed="rId19"/>
          <a:srcRect l="6600" t="13333" r="7880" b="12405"/>
          <a:stretch/>
        </p:blipFill>
        <p:spPr>
          <a:xfrm>
            <a:off x="2062682" y="3475070"/>
            <a:ext cx="449661" cy="321134"/>
          </a:xfrm>
          <a:prstGeom prst="rect">
            <a:avLst/>
          </a:prstGeom>
          <a:ln>
            <a:solidFill>
              <a:schemeClr val="tx1"/>
            </a:solidFill>
          </a:ln>
        </p:spPr>
      </p:pic>
      <p:pic>
        <p:nvPicPr>
          <p:cNvPr id="1035" name="Picture 1034">
            <a:extLst>
              <a:ext uri="{FF2B5EF4-FFF2-40B4-BE49-F238E27FC236}">
                <a16:creationId xmlns:a16="http://schemas.microsoft.com/office/drawing/2014/main" id="{CB9DB166-87A6-4085-98A6-570C8F2127C6}"/>
              </a:ext>
            </a:extLst>
          </p:cNvPr>
          <p:cNvPicPr>
            <a:picLocks noChangeAspect="1"/>
          </p:cNvPicPr>
          <p:nvPr/>
        </p:nvPicPr>
        <p:blipFill rotWithShape="1">
          <a:blip r:embed="rId20"/>
          <a:srcRect t="11771" b="8980"/>
          <a:stretch/>
        </p:blipFill>
        <p:spPr>
          <a:xfrm>
            <a:off x="6045358" y="3544684"/>
            <a:ext cx="527577" cy="291529"/>
          </a:xfrm>
          <a:prstGeom prst="rect">
            <a:avLst/>
          </a:prstGeom>
          <a:ln>
            <a:solidFill>
              <a:schemeClr val="tx1"/>
            </a:solidFill>
          </a:ln>
        </p:spPr>
      </p:pic>
      <p:pic>
        <p:nvPicPr>
          <p:cNvPr id="1036" name="Picture 1035">
            <a:extLst>
              <a:ext uri="{FF2B5EF4-FFF2-40B4-BE49-F238E27FC236}">
                <a16:creationId xmlns:a16="http://schemas.microsoft.com/office/drawing/2014/main" id="{4AF8AD5D-60CF-4D66-918A-3EA8C6E1AA0A}"/>
              </a:ext>
            </a:extLst>
          </p:cNvPr>
          <p:cNvPicPr>
            <a:picLocks noChangeAspect="1"/>
          </p:cNvPicPr>
          <p:nvPr/>
        </p:nvPicPr>
        <p:blipFill>
          <a:blip r:embed="rId21"/>
          <a:stretch>
            <a:fillRect/>
          </a:stretch>
        </p:blipFill>
        <p:spPr>
          <a:xfrm>
            <a:off x="4384801" y="3192600"/>
            <a:ext cx="559507" cy="282470"/>
          </a:xfrm>
          <a:prstGeom prst="rect">
            <a:avLst/>
          </a:prstGeom>
          <a:ln>
            <a:solidFill>
              <a:schemeClr val="tx1"/>
            </a:solidFill>
          </a:ln>
        </p:spPr>
      </p:pic>
      <p:sp>
        <p:nvSpPr>
          <p:cNvPr id="1037" name="Star: 5 Points 1036">
            <a:extLst>
              <a:ext uri="{FF2B5EF4-FFF2-40B4-BE49-F238E27FC236}">
                <a16:creationId xmlns:a16="http://schemas.microsoft.com/office/drawing/2014/main" id="{BC65D2C0-EA8C-48B3-A235-89B051E13C2C}"/>
              </a:ext>
            </a:extLst>
          </p:cNvPr>
          <p:cNvSpPr/>
          <p:nvPr/>
        </p:nvSpPr>
        <p:spPr>
          <a:xfrm>
            <a:off x="5967946" y="1876113"/>
            <a:ext cx="454743" cy="39443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1" name="Graphic 1040" descr="Taxi">
            <a:extLst>
              <a:ext uri="{FF2B5EF4-FFF2-40B4-BE49-F238E27FC236}">
                <a16:creationId xmlns:a16="http://schemas.microsoft.com/office/drawing/2014/main" id="{08DD80CC-36DB-4932-B413-C14AC98BE11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9971848">
            <a:off x="5272638" y="3341660"/>
            <a:ext cx="192601" cy="192601"/>
          </a:xfrm>
          <a:prstGeom prst="rect">
            <a:avLst/>
          </a:prstGeom>
        </p:spPr>
      </p:pic>
      <p:pic>
        <p:nvPicPr>
          <p:cNvPr id="3" name="Picture 2" descr="A close up of a logo&#10;&#10;Description automatically generated">
            <a:extLst>
              <a:ext uri="{FF2B5EF4-FFF2-40B4-BE49-F238E27FC236}">
                <a16:creationId xmlns:a16="http://schemas.microsoft.com/office/drawing/2014/main" id="{75900701-8D27-4EB7-944E-2C15B71558D7}"/>
              </a:ext>
            </a:extLst>
          </p:cNvPr>
          <p:cNvPicPr>
            <a:picLocks noChangeAspect="1"/>
          </p:cNvPicPr>
          <p:nvPr/>
        </p:nvPicPr>
        <p:blipFill rotWithShape="1">
          <a:blip r:embed="rId24">
            <a:extLst>
              <a:ext uri="{28A0092B-C50C-407E-A947-70E740481C1C}">
                <a14:useLocalDpi xmlns:a14="http://schemas.microsoft.com/office/drawing/2010/main" val="0"/>
              </a:ext>
            </a:extLst>
          </a:blip>
          <a:srcRect l="29109" t="6488" r="28411" b="7514"/>
          <a:stretch/>
        </p:blipFill>
        <p:spPr>
          <a:xfrm>
            <a:off x="2470816" y="4889193"/>
            <a:ext cx="185026" cy="216422"/>
          </a:xfrm>
          <a:prstGeom prst="rect">
            <a:avLst/>
          </a:prstGeom>
          <a:ln w="3175">
            <a:solidFill>
              <a:schemeClr val="bg1"/>
            </a:solidFill>
          </a:ln>
        </p:spPr>
      </p:pic>
      <p:pic>
        <p:nvPicPr>
          <p:cNvPr id="4" name="Picture 3" descr="A close up of a logo&#10;&#10;Description automatically generated">
            <a:extLst>
              <a:ext uri="{FF2B5EF4-FFF2-40B4-BE49-F238E27FC236}">
                <a16:creationId xmlns:a16="http://schemas.microsoft.com/office/drawing/2014/main" id="{2EA4BD1A-079E-4B2C-944B-3C0DE70CE091}"/>
              </a:ext>
            </a:extLst>
          </p:cNvPr>
          <p:cNvPicPr>
            <a:picLocks noChangeAspect="1"/>
          </p:cNvPicPr>
          <p:nvPr/>
        </p:nvPicPr>
        <p:blipFill rotWithShape="1">
          <a:blip r:embed="rId24">
            <a:extLst>
              <a:ext uri="{28A0092B-C50C-407E-A947-70E740481C1C}">
                <a14:useLocalDpi xmlns:a14="http://schemas.microsoft.com/office/drawing/2010/main" val="0"/>
              </a:ext>
            </a:extLst>
          </a:blip>
          <a:srcRect l="29109" t="6488" r="28411" b="7514"/>
          <a:stretch/>
        </p:blipFill>
        <p:spPr>
          <a:xfrm>
            <a:off x="4766908" y="3682102"/>
            <a:ext cx="205058" cy="239853"/>
          </a:xfrm>
          <a:prstGeom prst="rect">
            <a:avLst/>
          </a:prstGeom>
          <a:ln w="3175">
            <a:solidFill>
              <a:schemeClr val="bg1"/>
            </a:solidFill>
          </a:ln>
        </p:spPr>
      </p:pic>
      <p:pic>
        <p:nvPicPr>
          <p:cNvPr id="2" name="Picture 5" descr="Logo&#10;&#10;Description automatically generated">
            <a:extLst>
              <a:ext uri="{FF2B5EF4-FFF2-40B4-BE49-F238E27FC236}">
                <a16:creationId xmlns:a16="http://schemas.microsoft.com/office/drawing/2014/main" id="{2CFE6B07-55F5-4B2F-B2EB-388EF675631A}"/>
              </a:ext>
            </a:extLst>
          </p:cNvPr>
          <p:cNvPicPr>
            <a:picLocks noChangeAspect="1"/>
          </p:cNvPicPr>
          <p:nvPr/>
        </p:nvPicPr>
        <p:blipFill>
          <a:blip r:embed="rId25"/>
          <a:stretch>
            <a:fillRect/>
          </a:stretch>
        </p:blipFill>
        <p:spPr>
          <a:xfrm>
            <a:off x="4975643" y="2906941"/>
            <a:ext cx="345058" cy="428047"/>
          </a:xfrm>
          <a:prstGeom prst="rect">
            <a:avLst/>
          </a:prstGeom>
        </p:spPr>
      </p:pic>
    </p:spTree>
    <p:extLst>
      <p:ext uri="{BB962C8B-B14F-4D97-AF65-F5344CB8AC3E}">
        <p14:creationId xmlns:p14="http://schemas.microsoft.com/office/powerpoint/2010/main" val="1136317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6" descr="Graphical user interface, application&#10;&#10;Description automatically generated">
            <a:extLst>
              <a:ext uri="{FF2B5EF4-FFF2-40B4-BE49-F238E27FC236}">
                <a16:creationId xmlns:a16="http://schemas.microsoft.com/office/drawing/2014/main" id="{A6747F01-C2FF-40E9-B14B-D8BC24AEB5B7}"/>
              </a:ext>
            </a:extLst>
          </p:cNvPr>
          <p:cNvPicPr>
            <a:picLocks noChangeAspect="1"/>
          </p:cNvPicPr>
          <p:nvPr/>
        </p:nvPicPr>
        <p:blipFill rotWithShape="1">
          <a:blip r:embed="rId2"/>
          <a:srcRect l="-65" t="3370" r="2374" b="15299"/>
          <a:stretch/>
        </p:blipFill>
        <p:spPr>
          <a:xfrm>
            <a:off x="2604391" y="1475500"/>
            <a:ext cx="6539470" cy="4218606"/>
          </a:xfrm>
          <a:prstGeom prst="rect">
            <a:avLst/>
          </a:prstGeom>
        </p:spPr>
      </p:pic>
      <p:sp>
        <p:nvSpPr>
          <p:cNvPr id="7" name="Rectangle 6">
            <a:extLst>
              <a:ext uri="{FF2B5EF4-FFF2-40B4-BE49-F238E27FC236}">
                <a16:creationId xmlns:a16="http://schemas.microsoft.com/office/drawing/2014/main" id="{7D7C0809-B73F-4128-ADAB-E69C09999FB2}"/>
              </a:ext>
            </a:extLst>
          </p:cNvPr>
          <p:cNvSpPr/>
          <p:nvPr/>
        </p:nvSpPr>
        <p:spPr>
          <a:xfrm>
            <a:off x="-10435" y="5746494"/>
            <a:ext cx="9154435" cy="11115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dirty="0"/>
              <a:t> </a:t>
            </a:r>
          </a:p>
        </p:txBody>
      </p:sp>
      <p:sp>
        <p:nvSpPr>
          <p:cNvPr id="11" name="TextBox 10">
            <a:extLst>
              <a:ext uri="{FF2B5EF4-FFF2-40B4-BE49-F238E27FC236}">
                <a16:creationId xmlns:a16="http://schemas.microsoft.com/office/drawing/2014/main" id="{49C721FE-0E93-47D5-B438-469D7CD166A1}"/>
              </a:ext>
            </a:extLst>
          </p:cNvPr>
          <p:cNvSpPr txBox="1"/>
          <p:nvPr/>
        </p:nvSpPr>
        <p:spPr>
          <a:xfrm>
            <a:off x="385106" y="6356561"/>
            <a:ext cx="8758894" cy="646331"/>
          </a:xfrm>
          <a:prstGeom prst="rect">
            <a:avLst/>
          </a:prstGeom>
          <a:noFill/>
        </p:spPr>
        <p:txBody>
          <a:bodyPr wrap="square" rtlCol="0">
            <a:spAutoFit/>
          </a:bodyPr>
          <a:lstStyle/>
          <a:p>
            <a:r>
              <a:rPr lang="en-US" sz="600" dirty="0">
                <a:solidFill>
                  <a:schemeClr val="bg1"/>
                </a:solidFill>
              </a:rPr>
              <a:t>Bell Commercial Inc. All rights reserved. The information above has been obtained by sources deemed reliable. While we do not doubt its accuracy, we have not verified it and make no guarantee, warranty, or representation of it. It is your responsibility to independently confirm its accuracy and completeness. You and your advisors should conduct a careful, independent investigation of the property to determine to your satisfaction the suitability of the property for your needs. </a:t>
            </a:r>
          </a:p>
          <a:p>
            <a:r>
              <a:rPr lang="en-US" sz="2000" dirty="0"/>
              <a:t> </a:t>
            </a:r>
          </a:p>
          <a:p>
            <a:endParaRPr lang="en-US" sz="400" dirty="0"/>
          </a:p>
        </p:txBody>
      </p:sp>
      <p:sp>
        <p:nvSpPr>
          <p:cNvPr id="21" name="Rectangle 20">
            <a:extLst>
              <a:ext uri="{FF2B5EF4-FFF2-40B4-BE49-F238E27FC236}">
                <a16:creationId xmlns:a16="http://schemas.microsoft.com/office/drawing/2014/main" id="{48EE62DD-D6C1-4A22-A5C1-426BBD67B837}"/>
              </a:ext>
            </a:extLst>
          </p:cNvPr>
          <p:cNvSpPr/>
          <p:nvPr/>
        </p:nvSpPr>
        <p:spPr>
          <a:xfrm>
            <a:off x="0" y="5713731"/>
            <a:ext cx="9154435" cy="15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F57C5638-6058-4C1F-8D8A-99C60C228ADD}"/>
              </a:ext>
            </a:extLst>
          </p:cNvPr>
          <p:cNvCxnSpPr>
            <a:cxnSpLocks/>
          </p:cNvCxnSpPr>
          <p:nvPr/>
        </p:nvCxnSpPr>
        <p:spPr>
          <a:xfrm>
            <a:off x="0" y="948454"/>
            <a:ext cx="9144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DFF4784-2CD7-4BB2-8BB4-8E7B7B09B25C}"/>
              </a:ext>
            </a:extLst>
          </p:cNvPr>
          <p:cNvSpPr txBox="1"/>
          <p:nvPr/>
        </p:nvSpPr>
        <p:spPr>
          <a:xfrm>
            <a:off x="-542447" y="6018127"/>
            <a:ext cx="7491369" cy="584775"/>
          </a:xfrm>
          <a:prstGeom prst="rect">
            <a:avLst/>
          </a:prstGeom>
          <a:noFill/>
        </p:spPr>
        <p:txBody>
          <a:bodyPr wrap="square" rtlCol="0">
            <a:spAutoFit/>
          </a:bodyPr>
          <a:lstStyle/>
          <a:p>
            <a:pPr lvl="0" algn="r"/>
            <a:r>
              <a:rPr lang="en-US" sz="1400" dirty="0">
                <a:solidFill>
                  <a:prstClr val="white"/>
                </a:solidFill>
                <a:latin typeface="Calibri" panose="020F0502020204030204" pitchFamily="34" charset="0"/>
                <a:cs typeface="Calibri" panose="020F0502020204030204" pitchFamily="34" charset="0"/>
              </a:rPr>
              <a:t>Steve Ellis        Steve@BellCommercial.net      336.209.2562</a:t>
            </a:r>
          </a:p>
          <a:p>
            <a:pPr algn="r"/>
            <a:endParaRPr lang="en-US" b="1" dirty="0">
              <a:solidFill>
                <a:schemeClr val="bg1"/>
              </a:solidFill>
              <a:cs typeface="Leelawadee UI Semilight" panose="020B0402040204020203" pitchFamily="34" charset="-34"/>
            </a:endParaRPr>
          </a:p>
        </p:txBody>
      </p:sp>
      <p:cxnSp>
        <p:nvCxnSpPr>
          <p:cNvPr id="35" name="Straight Connector 34">
            <a:extLst>
              <a:ext uri="{FF2B5EF4-FFF2-40B4-BE49-F238E27FC236}">
                <a16:creationId xmlns:a16="http://schemas.microsoft.com/office/drawing/2014/main" id="{E00CC3A3-3EA7-4074-9B07-9C04CC06A747}"/>
              </a:ext>
            </a:extLst>
          </p:cNvPr>
          <p:cNvCxnSpPr>
            <a:cxnSpLocks/>
          </p:cNvCxnSpPr>
          <p:nvPr/>
        </p:nvCxnSpPr>
        <p:spPr>
          <a:xfrm>
            <a:off x="5745972" y="6103786"/>
            <a:ext cx="0" cy="1437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F40FCAA-8B32-41D3-BCED-A6A72D72A45C}"/>
              </a:ext>
            </a:extLst>
          </p:cNvPr>
          <p:cNvCxnSpPr>
            <a:cxnSpLocks/>
          </p:cNvCxnSpPr>
          <p:nvPr/>
        </p:nvCxnSpPr>
        <p:spPr>
          <a:xfrm>
            <a:off x="3480801" y="6112175"/>
            <a:ext cx="0" cy="1437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D819CBF-5AEE-4F3E-8F30-16131745220A}"/>
              </a:ext>
            </a:extLst>
          </p:cNvPr>
          <p:cNvSpPr txBox="1"/>
          <p:nvPr/>
        </p:nvSpPr>
        <p:spPr>
          <a:xfrm>
            <a:off x="220983" y="1179437"/>
            <a:ext cx="2289701" cy="338554"/>
          </a:xfrm>
          <a:prstGeom prst="rect">
            <a:avLst/>
          </a:prstGeom>
          <a:solidFill>
            <a:schemeClr val="bg2"/>
          </a:solidFill>
        </p:spPr>
        <p:txBody>
          <a:bodyPr wrap="square" rtlCol="0">
            <a:spAutoFit/>
          </a:bodyPr>
          <a:lstStyle/>
          <a:p>
            <a:pPr algn="ctr"/>
            <a:r>
              <a:rPr lang="en-US" sz="1600" dirty="0">
                <a:solidFill>
                  <a:schemeClr val="accent1">
                    <a:lumMod val="50000"/>
                  </a:schemeClr>
                </a:solidFill>
              </a:rPr>
              <a:t>RETAIL SPACE AVAILABLE</a:t>
            </a:r>
          </a:p>
        </p:txBody>
      </p:sp>
      <p:sp>
        <p:nvSpPr>
          <p:cNvPr id="3" name="TextBox 2">
            <a:extLst>
              <a:ext uri="{FF2B5EF4-FFF2-40B4-BE49-F238E27FC236}">
                <a16:creationId xmlns:a16="http://schemas.microsoft.com/office/drawing/2014/main" id="{9B8032E1-4F48-4203-90C3-FCB8FC72E781}"/>
              </a:ext>
            </a:extLst>
          </p:cNvPr>
          <p:cNvSpPr txBox="1"/>
          <p:nvPr/>
        </p:nvSpPr>
        <p:spPr>
          <a:xfrm>
            <a:off x="220983" y="1557630"/>
            <a:ext cx="2684478" cy="261610"/>
          </a:xfrm>
          <a:prstGeom prst="rect">
            <a:avLst/>
          </a:prstGeom>
          <a:noFill/>
        </p:spPr>
        <p:txBody>
          <a:bodyPr wrap="square" rtlCol="0">
            <a:spAutoFit/>
          </a:bodyPr>
          <a:lstStyle/>
          <a:p>
            <a:r>
              <a:rPr lang="en-US" sz="1100" dirty="0">
                <a:solidFill>
                  <a:schemeClr val="accent1">
                    <a:lumMod val="50000"/>
                  </a:schemeClr>
                </a:solidFill>
              </a:rPr>
              <a:t>BAY                  TENANT                 SQ FT</a:t>
            </a:r>
          </a:p>
        </p:txBody>
      </p:sp>
      <p:sp>
        <p:nvSpPr>
          <p:cNvPr id="4" name="TextBox 3">
            <a:extLst>
              <a:ext uri="{FF2B5EF4-FFF2-40B4-BE49-F238E27FC236}">
                <a16:creationId xmlns:a16="http://schemas.microsoft.com/office/drawing/2014/main" id="{93D9A1EA-45EC-42CF-9EAF-74BD661B906C}"/>
              </a:ext>
            </a:extLst>
          </p:cNvPr>
          <p:cNvSpPr txBox="1"/>
          <p:nvPr/>
        </p:nvSpPr>
        <p:spPr>
          <a:xfrm>
            <a:off x="220983" y="1791451"/>
            <a:ext cx="584360" cy="3810338"/>
          </a:xfrm>
          <a:prstGeom prst="rect">
            <a:avLst/>
          </a:prstGeom>
          <a:noFill/>
        </p:spPr>
        <p:txBody>
          <a:bodyPr wrap="square" rtlCol="0">
            <a:spAutoFit/>
          </a:bodyPr>
          <a:lstStyle/>
          <a:p>
            <a:pPr>
              <a:lnSpc>
                <a:spcPct val="150000"/>
              </a:lnSpc>
            </a:pPr>
            <a:r>
              <a:rPr lang="en-US" sz="900" dirty="0"/>
              <a:t>1203</a:t>
            </a:r>
          </a:p>
          <a:p>
            <a:pPr>
              <a:lnSpc>
                <a:spcPct val="150000"/>
              </a:lnSpc>
            </a:pPr>
            <a:r>
              <a:rPr lang="en-US" sz="900" dirty="0"/>
              <a:t>1205</a:t>
            </a:r>
          </a:p>
          <a:p>
            <a:pPr>
              <a:lnSpc>
                <a:spcPct val="150000"/>
              </a:lnSpc>
            </a:pPr>
            <a:r>
              <a:rPr lang="en-US" sz="900" dirty="0"/>
              <a:t>1207A</a:t>
            </a:r>
          </a:p>
          <a:p>
            <a:pPr>
              <a:lnSpc>
                <a:spcPct val="150000"/>
              </a:lnSpc>
            </a:pPr>
            <a:r>
              <a:rPr lang="en-US" sz="900" dirty="0">
                <a:solidFill>
                  <a:srgbClr val="FF0000"/>
                </a:solidFill>
              </a:rPr>
              <a:t>1207B</a:t>
            </a:r>
          </a:p>
          <a:p>
            <a:pPr>
              <a:lnSpc>
                <a:spcPct val="150000"/>
              </a:lnSpc>
            </a:pPr>
            <a:r>
              <a:rPr lang="en-US" sz="900" dirty="0"/>
              <a:t>1209A</a:t>
            </a:r>
          </a:p>
          <a:p>
            <a:pPr>
              <a:lnSpc>
                <a:spcPct val="150000"/>
              </a:lnSpc>
            </a:pPr>
            <a:endParaRPr lang="en-US" sz="900" dirty="0"/>
          </a:p>
          <a:p>
            <a:pPr>
              <a:lnSpc>
                <a:spcPct val="150000"/>
              </a:lnSpc>
            </a:pPr>
            <a:r>
              <a:rPr lang="en-US" sz="900" dirty="0"/>
              <a:t>1209B</a:t>
            </a:r>
          </a:p>
          <a:p>
            <a:pPr>
              <a:lnSpc>
                <a:spcPct val="150000"/>
              </a:lnSpc>
            </a:pPr>
            <a:r>
              <a:rPr lang="en-US" sz="900" dirty="0"/>
              <a:t>1209C</a:t>
            </a:r>
          </a:p>
          <a:p>
            <a:pPr>
              <a:lnSpc>
                <a:spcPct val="150000"/>
              </a:lnSpc>
            </a:pPr>
            <a:r>
              <a:rPr lang="en-US" sz="900" dirty="0"/>
              <a:t>1209D</a:t>
            </a:r>
          </a:p>
          <a:p>
            <a:pPr>
              <a:lnSpc>
                <a:spcPct val="150000"/>
              </a:lnSpc>
            </a:pPr>
            <a:r>
              <a:rPr lang="en-US" sz="900" dirty="0"/>
              <a:t>209E/F</a:t>
            </a:r>
          </a:p>
          <a:p>
            <a:pPr>
              <a:lnSpc>
                <a:spcPct val="150000"/>
              </a:lnSpc>
            </a:pPr>
            <a:r>
              <a:rPr lang="en-US" sz="900" dirty="0">
                <a:solidFill>
                  <a:srgbClr val="FF0000"/>
                </a:solidFill>
              </a:rPr>
              <a:t>1211A</a:t>
            </a:r>
          </a:p>
          <a:p>
            <a:pPr>
              <a:lnSpc>
                <a:spcPct val="150000"/>
              </a:lnSpc>
            </a:pPr>
            <a:r>
              <a:rPr lang="en-US" sz="900" dirty="0">
                <a:solidFill>
                  <a:srgbClr val="FF0000"/>
                </a:solidFill>
              </a:rPr>
              <a:t>1211B</a:t>
            </a:r>
          </a:p>
          <a:p>
            <a:pPr>
              <a:lnSpc>
                <a:spcPct val="150000"/>
              </a:lnSpc>
            </a:pPr>
            <a:r>
              <a:rPr lang="en-US" sz="900" dirty="0"/>
              <a:t>1213A</a:t>
            </a:r>
          </a:p>
          <a:p>
            <a:pPr>
              <a:lnSpc>
                <a:spcPct val="150000"/>
              </a:lnSpc>
            </a:pPr>
            <a:r>
              <a:rPr lang="en-US" sz="900" dirty="0">
                <a:solidFill>
                  <a:srgbClr val="FF0000"/>
                </a:solidFill>
              </a:rPr>
              <a:t>1213B</a:t>
            </a:r>
          </a:p>
          <a:p>
            <a:pPr>
              <a:lnSpc>
                <a:spcPct val="150000"/>
              </a:lnSpc>
            </a:pPr>
            <a:r>
              <a:rPr lang="en-US" sz="900" dirty="0"/>
              <a:t>1209A</a:t>
            </a:r>
          </a:p>
          <a:p>
            <a:pPr>
              <a:lnSpc>
                <a:spcPct val="150000"/>
              </a:lnSpc>
            </a:pPr>
            <a:r>
              <a:rPr lang="en-US" sz="900" dirty="0"/>
              <a:t>1209B</a:t>
            </a:r>
          </a:p>
          <a:p>
            <a:pPr>
              <a:lnSpc>
                <a:spcPct val="150000"/>
              </a:lnSpc>
            </a:pPr>
            <a:r>
              <a:rPr lang="en-US" sz="900" dirty="0"/>
              <a:t>1209C</a:t>
            </a:r>
          </a:p>
          <a:p>
            <a:pPr>
              <a:lnSpc>
                <a:spcPct val="150000"/>
              </a:lnSpc>
            </a:pPr>
            <a:r>
              <a:rPr lang="en-US" sz="900" dirty="0">
                <a:solidFill>
                  <a:srgbClr val="FF0000"/>
                </a:solidFill>
              </a:rPr>
              <a:t>OP-1</a:t>
            </a:r>
          </a:p>
        </p:txBody>
      </p:sp>
      <p:sp>
        <p:nvSpPr>
          <p:cNvPr id="6" name="TextBox 5">
            <a:extLst>
              <a:ext uri="{FF2B5EF4-FFF2-40B4-BE49-F238E27FC236}">
                <a16:creationId xmlns:a16="http://schemas.microsoft.com/office/drawing/2014/main" id="{EEF763DC-9FDC-4654-806D-2D3B76227F18}"/>
              </a:ext>
            </a:extLst>
          </p:cNvPr>
          <p:cNvSpPr txBox="1"/>
          <p:nvPr/>
        </p:nvSpPr>
        <p:spPr>
          <a:xfrm>
            <a:off x="872454" y="1791451"/>
            <a:ext cx="1198997" cy="3810338"/>
          </a:xfrm>
          <a:prstGeom prst="rect">
            <a:avLst/>
          </a:prstGeom>
          <a:noFill/>
        </p:spPr>
        <p:txBody>
          <a:bodyPr wrap="square" lIns="91440" tIns="45720" rIns="91440" bIns="45720" rtlCol="0" anchor="t">
            <a:spAutoFit/>
          </a:bodyPr>
          <a:lstStyle/>
          <a:p>
            <a:pPr>
              <a:lnSpc>
                <a:spcPct val="150000"/>
              </a:lnSpc>
            </a:pPr>
            <a:r>
              <a:rPr lang="en-US" sz="900" dirty="0"/>
              <a:t>ALDI</a:t>
            </a:r>
            <a:endParaRPr lang="en-US" sz="900" dirty="0">
              <a:cs typeface="Calibri"/>
            </a:endParaRPr>
          </a:p>
          <a:p>
            <a:pPr>
              <a:lnSpc>
                <a:spcPct val="150000"/>
              </a:lnSpc>
            </a:pPr>
            <a:r>
              <a:rPr lang="en-US" sz="900" dirty="0"/>
              <a:t>Old Navy</a:t>
            </a:r>
          </a:p>
          <a:p>
            <a:pPr>
              <a:lnSpc>
                <a:spcPct val="150000"/>
              </a:lnSpc>
            </a:pPr>
            <a:r>
              <a:rPr lang="en-US" sz="900" dirty="0"/>
              <a:t>The Childrens Place</a:t>
            </a:r>
          </a:p>
          <a:p>
            <a:pPr>
              <a:lnSpc>
                <a:spcPct val="150000"/>
              </a:lnSpc>
            </a:pPr>
            <a:r>
              <a:rPr lang="en-US" sz="900" dirty="0">
                <a:solidFill>
                  <a:srgbClr val="FF0000"/>
                </a:solidFill>
              </a:rPr>
              <a:t>AVAILABLE</a:t>
            </a:r>
          </a:p>
          <a:p>
            <a:pPr>
              <a:lnSpc>
                <a:spcPct val="150000"/>
              </a:lnSpc>
            </a:pPr>
            <a:r>
              <a:rPr lang="en-US" sz="900" dirty="0"/>
              <a:t>Empire Fire </a:t>
            </a:r>
          </a:p>
          <a:p>
            <a:pPr>
              <a:lnSpc>
                <a:spcPct val="150000"/>
              </a:lnSpc>
            </a:pPr>
            <a:r>
              <a:rPr lang="en-US" sz="900" dirty="0"/>
              <a:t>Mongolian Grill</a:t>
            </a:r>
          </a:p>
          <a:p>
            <a:pPr>
              <a:lnSpc>
                <a:spcPct val="150000"/>
              </a:lnSpc>
            </a:pPr>
            <a:r>
              <a:rPr lang="en-US" sz="900" dirty="0"/>
              <a:t>Jimmy Johns</a:t>
            </a:r>
          </a:p>
          <a:p>
            <a:pPr>
              <a:lnSpc>
                <a:spcPct val="150000"/>
              </a:lnSpc>
            </a:pPr>
            <a:r>
              <a:rPr lang="en-US" sz="900" dirty="0"/>
              <a:t>Cold Stone Creamery</a:t>
            </a:r>
          </a:p>
          <a:p>
            <a:pPr>
              <a:lnSpc>
                <a:spcPct val="150000"/>
              </a:lnSpc>
            </a:pPr>
            <a:r>
              <a:rPr lang="en-US" sz="900" dirty="0"/>
              <a:t>Janice Lewis Clothing</a:t>
            </a:r>
          </a:p>
          <a:p>
            <a:pPr>
              <a:lnSpc>
                <a:spcPct val="150000"/>
              </a:lnSpc>
            </a:pPr>
            <a:r>
              <a:rPr lang="en-US" sz="900" dirty="0"/>
              <a:t>Nails &amp; Spa</a:t>
            </a:r>
          </a:p>
          <a:p>
            <a:pPr>
              <a:lnSpc>
                <a:spcPct val="150000"/>
              </a:lnSpc>
            </a:pPr>
            <a:r>
              <a:rPr lang="en-US" sz="900" dirty="0">
                <a:solidFill>
                  <a:srgbClr val="FF0000"/>
                </a:solidFill>
              </a:rPr>
              <a:t>AVAILABLE</a:t>
            </a:r>
          </a:p>
          <a:p>
            <a:pPr>
              <a:lnSpc>
                <a:spcPct val="150000"/>
              </a:lnSpc>
            </a:pPr>
            <a:r>
              <a:rPr lang="en-US" sz="900" dirty="0">
                <a:solidFill>
                  <a:srgbClr val="FF0000"/>
                </a:solidFill>
              </a:rPr>
              <a:t>AVAILABLE</a:t>
            </a:r>
          </a:p>
          <a:p>
            <a:pPr>
              <a:lnSpc>
                <a:spcPct val="150000"/>
              </a:lnSpc>
            </a:pPr>
            <a:r>
              <a:rPr lang="en-US" sz="900" dirty="0"/>
              <a:t>H&amp;R Block</a:t>
            </a:r>
          </a:p>
          <a:p>
            <a:pPr>
              <a:lnSpc>
                <a:spcPct val="150000"/>
              </a:lnSpc>
            </a:pPr>
            <a:r>
              <a:rPr lang="en-US" sz="900" dirty="0">
                <a:solidFill>
                  <a:srgbClr val="FF0000"/>
                </a:solidFill>
              </a:rPr>
              <a:t>AVAILABLE</a:t>
            </a:r>
          </a:p>
          <a:p>
            <a:pPr>
              <a:lnSpc>
                <a:spcPct val="150000"/>
              </a:lnSpc>
            </a:pPr>
            <a:r>
              <a:rPr lang="en-US" sz="900" dirty="0"/>
              <a:t>Rack Room Shoes</a:t>
            </a:r>
          </a:p>
          <a:p>
            <a:pPr>
              <a:lnSpc>
                <a:spcPct val="150000"/>
              </a:lnSpc>
            </a:pPr>
            <a:r>
              <a:rPr lang="en-US" sz="900" dirty="0"/>
              <a:t>Ross Dress For Less</a:t>
            </a:r>
          </a:p>
          <a:p>
            <a:pPr>
              <a:lnSpc>
                <a:spcPct val="150000"/>
              </a:lnSpc>
            </a:pPr>
            <a:r>
              <a:rPr lang="en-US" sz="900" dirty="0"/>
              <a:t>TJ Maxx</a:t>
            </a:r>
          </a:p>
          <a:p>
            <a:pPr>
              <a:lnSpc>
                <a:spcPct val="150000"/>
              </a:lnSpc>
            </a:pPr>
            <a:r>
              <a:rPr lang="en-US" sz="900" dirty="0">
                <a:solidFill>
                  <a:srgbClr val="FF0000"/>
                </a:solidFill>
              </a:rPr>
              <a:t>AVAILABLE</a:t>
            </a:r>
          </a:p>
        </p:txBody>
      </p:sp>
      <p:sp>
        <p:nvSpPr>
          <p:cNvPr id="9" name="TextBox 8">
            <a:extLst>
              <a:ext uri="{FF2B5EF4-FFF2-40B4-BE49-F238E27FC236}">
                <a16:creationId xmlns:a16="http://schemas.microsoft.com/office/drawing/2014/main" id="{ED006A41-BCC4-4886-A8CB-D9A92A51F2DF}"/>
              </a:ext>
            </a:extLst>
          </p:cNvPr>
          <p:cNvSpPr txBox="1"/>
          <p:nvPr/>
        </p:nvSpPr>
        <p:spPr>
          <a:xfrm>
            <a:off x="2099601" y="1791451"/>
            <a:ext cx="584360" cy="4247317"/>
          </a:xfrm>
          <a:prstGeom prst="rect">
            <a:avLst/>
          </a:prstGeom>
          <a:noFill/>
        </p:spPr>
        <p:txBody>
          <a:bodyPr wrap="square" rtlCol="0">
            <a:spAutoFit/>
          </a:bodyPr>
          <a:lstStyle/>
          <a:p>
            <a:pPr>
              <a:lnSpc>
                <a:spcPct val="150000"/>
              </a:lnSpc>
            </a:pPr>
            <a:r>
              <a:rPr lang="en-US" sz="900" dirty="0"/>
              <a:t>23,043</a:t>
            </a:r>
          </a:p>
          <a:p>
            <a:pPr>
              <a:lnSpc>
                <a:spcPct val="150000"/>
              </a:lnSpc>
            </a:pPr>
            <a:r>
              <a:rPr lang="en-US" sz="900" dirty="0"/>
              <a:t>12,407</a:t>
            </a:r>
          </a:p>
          <a:p>
            <a:pPr>
              <a:lnSpc>
                <a:spcPct val="150000"/>
              </a:lnSpc>
            </a:pPr>
            <a:r>
              <a:rPr lang="en-US" sz="900" dirty="0"/>
              <a:t>3,500</a:t>
            </a:r>
          </a:p>
          <a:p>
            <a:pPr>
              <a:lnSpc>
                <a:spcPct val="150000"/>
              </a:lnSpc>
            </a:pPr>
            <a:r>
              <a:rPr lang="en-US" sz="900" dirty="0">
                <a:solidFill>
                  <a:srgbClr val="FF0000"/>
                </a:solidFill>
              </a:rPr>
              <a:t>3,000</a:t>
            </a:r>
          </a:p>
          <a:p>
            <a:pPr>
              <a:lnSpc>
                <a:spcPct val="150000"/>
              </a:lnSpc>
            </a:pPr>
            <a:endParaRPr lang="en-US" sz="900" dirty="0"/>
          </a:p>
          <a:p>
            <a:pPr>
              <a:lnSpc>
                <a:spcPct val="150000"/>
              </a:lnSpc>
            </a:pPr>
            <a:r>
              <a:rPr lang="en-US" sz="900" dirty="0"/>
              <a:t>3,500</a:t>
            </a:r>
          </a:p>
          <a:p>
            <a:pPr>
              <a:lnSpc>
                <a:spcPct val="150000"/>
              </a:lnSpc>
            </a:pPr>
            <a:r>
              <a:rPr lang="en-US" sz="900" dirty="0"/>
              <a:t>1,960</a:t>
            </a:r>
          </a:p>
          <a:p>
            <a:pPr>
              <a:lnSpc>
                <a:spcPct val="150000"/>
              </a:lnSpc>
            </a:pPr>
            <a:r>
              <a:rPr lang="en-US" sz="900" dirty="0"/>
              <a:t>1,400</a:t>
            </a:r>
          </a:p>
          <a:p>
            <a:pPr>
              <a:lnSpc>
                <a:spcPct val="150000"/>
              </a:lnSpc>
            </a:pPr>
            <a:r>
              <a:rPr lang="en-US" sz="900" dirty="0"/>
              <a:t>1,400</a:t>
            </a:r>
          </a:p>
          <a:p>
            <a:pPr>
              <a:lnSpc>
                <a:spcPct val="150000"/>
              </a:lnSpc>
            </a:pPr>
            <a:r>
              <a:rPr lang="en-US" sz="900" dirty="0"/>
              <a:t>2,800</a:t>
            </a:r>
          </a:p>
          <a:p>
            <a:pPr>
              <a:lnSpc>
                <a:spcPct val="150000"/>
              </a:lnSpc>
            </a:pPr>
            <a:r>
              <a:rPr lang="en-US" sz="900" dirty="0">
                <a:solidFill>
                  <a:srgbClr val="FF0000"/>
                </a:solidFill>
              </a:rPr>
              <a:t>4,000</a:t>
            </a:r>
          </a:p>
          <a:p>
            <a:pPr>
              <a:lnSpc>
                <a:spcPct val="150000"/>
              </a:lnSpc>
            </a:pPr>
            <a:r>
              <a:rPr lang="en-US" sz="900" dirty="0">
                <a:solidFill>
                  <a:srgbClr val="FF0000"/>
                </a:solidFill>
              </a:rPr>
              <a:t>4,950</a:t>
            </a:r>
          </a:p>
          <a:p>
            <a:pPr>
              <a:lnSpc>
                <a:spcPct val="150000"/>
              </a:lnSpc>
            </a:pPr>
            <a:r>
              <a:rPr lang="en-US" sz="900" dirty="0"/>
              <a:t>2,500</a:t>
            </a:r>
          </a:p>
          <a:p>
            <a:pPr>
              <a:lnSpc>
                <a:spcPct val="150000"/>
              </a:lnSpc>
            </a:pPr>
            <a:r>
              <a:rPr lang="en-US" sz="900" dirty="0">
                <a:solidFill>
                  <a:srgbClr val="FF0000"/>
                </a:solidFill>
              </a:rPr>
              <a:t>5,000</a:t>
            </a:r>
          </a:p>
          <a:p>
            <a:pPr>
              <a:lnSpc>
                <a:spcPct val="150000"/>
              </a:lnSpc>
            </a:pPr>
            <a:r>
              <a:rPr lang="en-US" sz="900" dirty="0"/>
              <a:t>6,250</a:t>
            </a:r>
          </a:p>
          <a:p>
            <a:pPr>
              <a:lnSpc>
                <a:spcPct val="150000"/>
              </a:lnSpc>
            </a:pPr>
            <a:r>
              <a:rPr lang="en-US" sz="900" dirty="0"/>
              <a:t>30,187</a:t>
            </a:r>
          </a:p>
          <a:p>
            <a:pPr>
              <a:lnSpc>
                <a:spcPct val="150000"/>
              </a:lnSpc>
            </a:pPr>
            <a:r>
              <a:rPr lang="en-US" sz="900" dirty="0"/>
              <a:t>31,000</a:t>
            </a:r>
          </a:p>
          <a:p>
            <a:pPr>
              <a:lnSpc>
                <a:spcPct val="150000"/>
              </a:lnSpc>
            </a:pPr>
            <a:r>
              <a:rPr lang="en-US" sz="900" dirty="0">
                <a:solidFill>
                  <a:srgbClr val="FF0000"/>
                </a:solidFill>
              </a:rPr>
              <a:t>.75</a:t>
            </a:r>
            <a:r>
              <a:rPr lang="en-US" sz="900" dirty="0"/>
              <a:t> </a:t>
            </a:r>
            <a:r>
              <a:rPr lang="en-US" sz="900" dirty="0">
                <a:solidFill>
                  <a:srgbClr val="FF0000"/>
                </a:solidFill>
              </a:rPr>
              <a:t>AC</a:t>
            </a:r>
          </a:p>
          <a:p>
            <a:endParaRPr lang="en-US" sz="900" dirty="0"/>
          </a:p>
          <a:p>
            <a:endParaRPr lang="en-US" sz="900" dirty="0"/>
          </a:p>
          <a:p>
            <a:endParaRPr lang="en-US" sz="900" dirty="0"/>
          </a:p>
        </p:txBody>
      </p:sp>
      <p:pic>
        <p:nvPicPr>
          <p:cNvPr id="10" name="Picture 4" descr="image003">
            <a:extLst>
              <a:ext uri="{FF2B5EF4-FFF2-40B4-BE49-F238E27FC236}">
                <a16:creationId xmlns:a16="http://schemas.microsoft.com/office/drawing/2014/main" id="{E1439FD7-BC7D-410E-952B-B9DBE31CB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379" y="1476622"/>
            <a:ext cx="2623724" cy="148743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
        <p:nvSpPr>
          <p:cNvPr id="46" name="Rectangle 45">
            <a:extLst>
              <a:ext uri="{FF2B5EF4-FFF2-40B4-BE49-F238E27FC236}">
                <a16:creationId xmlns:a16="http://schemas.microsoft.com/office/drawing/2014/main" id="{4ECCB1C8-B480-4DA3-A3BE-694BE2038B9D}"/>
              </a:ext>
            </a:extLst>
          </p:cNvPr>
          <p:cNvSpPr/>
          <p:nvPr/>
        </p:nvSpPr>
        <p:spPr>
          <a:xfrm>
            <a:off x="8074460" y="5266656"/>
            <a:ext cx="847288" cy="228604"/>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0.75 AC</a:t>
            </a:r>
            <a:endParaRPr lang="en-US" sz="1400" dirty="0"/>
          </a:p>
        </p:txBody>
      </p:sp>
      <p:sp>
        <p:nvSpPr>
          <p:cNvPr id="25" name="Rectangle 24">
            <a:extLst>
              <a:ext uri="{FF2B5EF4-FFF2-40B4-BE49-F238E27FC236}">
                <a16:creationId xmlns:a16="http://schemas.microsoft.com/office/drawing/2014/main" id="{25DB082B-8AAD-4010-BF50-1E92AB035ED3}"/>
              </a:ext>
            </a:extLst>
          </p:cNvPr>
          <p:cNvSpPr/>
          <p:nvPr/>
        </p:nvSpPr>
        <p:spPr>
          <a:xfrm>
            <a:off x="4360064" y="3430723"/>
            <a:ext cx="696013" cy="22860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rPr>
              <a:t> 3,000 SF</a:t>
            </a:r>
            <a:endParaRPr lang="en-US" sz="1400" b="1" dirty="0"/>
          </a:p>
        </p:txBody>
      </p:sp>
      <p:sp>
        <p:nvSpPr>
          <p:cNvPr id="52" name="Rectangle 51">
            <a:extLst>
              <a:ext uri="{FF2B5EF4-FFF2-40B4-BE49-F238E27FC236}">
                <a16:creationId xmlns:a16="http://schemas.microsoft.com/office/drawing/2014/main" id="{3990084E-4394-4530-A123-5C52588F1CED}"/>
              </a:ext>
            </a:extLst>
          </p:cNvPr>
          <p:cNvSpPr/>
          <p:nvPr/>
        </p:nvSpPr>
        <p:spPr>
          <a:xfrm>
            <a:off x="6106886" y="2110740"/>
            <a:ext cx="745215" cy="228604"/>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rPr>
              <a:t> 5,000 SF</a:t>
            </a:r>
            <a:endParaRPr lang="en-US" sz="1400" dirty="0"/>
          </a:p>
        </p:txBody>
      </p:sp>
      <p:sp>
        <p:nvSpPr>
          <p:cNvPr id="55" name="Rectangle 54">
            <a:extLst>
              <a:ext uri="{FF2B5EF4-FFF2-40B4-BE49-F238E27FC236}">
                <a16:creationId xmlns:a16="http://schemas.microsoft.com/office/drawing/2014/main" id="{77C0177F-17C8-4CA9-8166-72FD18B36BD6}"/>
              </a:ext>
            </a:extLst>
          </p:cNvPr>
          <p:cNvSpPr/>
          <p:nvPr/>
        </p:nvSpPr>
        <p:spPr>
          <a:xfrm>
            <a:off x="385106" y="267709"/>
            <a:ext cx="5360866" cy="523220"/>
          </a:xfrm>
          <a:prstGeom prst="rect">
            <a:avLst/>
          </a:prstGeom>
        </p:spPr>
        <p:txBody>
          <a:bodyPr wrap="square">
            <a:spAutoFit/>
          </a:bodyPr>
          <a:lstStyle/>
          <a:p>
            <a:r>
              <a:rPr lang="en-US" sz="2800" b="1" dirty="0">
                <a:solidFill>
                  <a:schemeClr val="accent1">
                    <a:lumMod val="50000"/>
                  </a:schemeClr>
                </a:solidFill>
              </a:rPr>
              <a:t>SITE PLAN &amp; RETAIL AVAILABILITY</a:t>
            </a:r>
          </a:p>
        </p:txBody>
      </p:sp>
      <p:sp>
        <p:nvSpPr>
          <p:cNvPr id="56" name="TextBox 55">
            <a:extLst>
              <a:ext uri="{FF2B5EF4-FFF2-40B4-BE49-F238E27FC236}">
                <a16:creationId xmlns:a16="http://schemas.microsoft.com/office/drawing/2014/main" id="{FFCCA672-086B-4599-93AD-E263F293F937}"/>
              </a:ext>
            </a:extLst>
          </p:cNvPr>
          <p:cNvSpPr txBox="1"/>
          <p:nvPr/>
        </p:nvSpPr>
        <p:spPr>
          <a:xfrm>
            <a:off x="366335" y="671450"/>
            <a:ext cx="5064235" cy="276999"/>
          </a:xfrm>
          <a:prstGeom prst="rect">
            <a:avLst/>
          </a:prstGeom>
          <a:noFill/>
        </p:spPr>
        <p:txBody>
          <a:bodyPr wrap="square" rtlCol="0">
            <a:spAutoFit/>
          </a:bodyPr>
          <a:lstStyle/>
          <a:p>
            <a:r>
              <a:rPr lang="en-US" sz="1200" b="1" dirty="0">
                <a:solidFill>
                  <a:schemeClr val="accent1">
                    <a:lumMod val="50000"/>
                  </a:schemeClr>
                </a:solidFill>
                <a:latin typeface="+mj-lt"/>
              </a:rPr>
              <a:t>Berkeley Commons       </a:t>
            </a:r>
            <a:r>
              <a:rPr lang="en-US" sz="1200" dirty="0">
                <a:solidFill>
                  <a:schemeClr val="accent1">
                    <a:lumMod val="50000"/>
                  </a:schemeClr>
                </a:solidFill>
                <a:latin typeface="+mj-lt"/>
              </a:rPr>
              <a:t>Goldsboro, NC 27534  </a:t>
            </a:r>
          </a:p>
        </p:txBody>
      </p:sp>
      <p:cxnSp>
        <p:nvCxnSpPr>
          <p:cNvPr id="57" name="Straight Connector 56">
            <a:extLst>
              <a:ext uri="{FF2B5EF4-FFF2-40B4-BE49-F238E27FC236}">
                <a16:creationId xmlns:a16="http://schemas.microsoft.com/office/drawing/2014/main" id="{CDFF81E2-1C5F-45E7-9BF7-7E7B3317096B}"/>
              </a:ext>
            </a:extLst>
          </p:cNvPr>
          <p:cNvCxnSpPr>
            <a:cxnSpLocks/>
          </p:cNvCxnSpPr>
          <p:nvPr/>
        </p:nvCxnSpPr>
        <p:spPr>
          <a:xfrm>
            <a:off x="1728901" y="721244"/>
            <a:ext cx="0" cy="15885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59" name="Picture 58">
            <a:extLst>
              <a:ext uri="{FF2B5EF4-FFF2-40B4-BE49-F238E27FC236}">
                <a16:creationId xmlns:a16="http://schemas.microsoft.com/office/drawing/2014/main" id="{5AA83C92-0F39-4618-BA00-19CB94865F9D}"/>
              </a:ext>
            </a:extLst>
          </p:cNvPr>
          <p:cNvPicPr>
            <a:picLocks noChangeAspect="1"/>
          </p:cNvPicPr>
          <p:nvPr/>
        </p:nvPicPr>
        <p:blipFill rotWithShape="1">
          <a:blip r:embed="rId4"/>
          <a:srcRect b="2399"/>
          <a:stretch/>
        </p:blipFill>
        <p:spPr>
          <a:xfrm>
            <a:off x="7507378" y="149802"/>
            <a:ext cx="1247641" cy="712470"/>
          </a:xfrm>
          <a:prstGeom prst="rect">
            <a:avLst/>
          </a:prstGeom>
        </p:spPr>
      </p:pic>
      <p:sp>
        <p:nvSpPr>
          <p:cNvPr id="14" name="Rectangle 13">
            <a:extLst>
              <a:ext uri="{FF2B5EF4-FFF2-40B4-BE49-F238E27FC236}">
                <a16:creationId xmlns:a16="http://schemas.microsoft.com/office/drawing/2014/main" id="{9BAA6833-21CE-40FD-9E81-11E28B90437B}"/>
              </a:ext>
            </a:extLst>
          </p:cNvPr>
          <p:cNvSpPr/>
          <p:nvPr/>
        </p:nvSpPr>
        <p:spPr>
          <a:xfrm rot="19920000">
            <a:off x="6462146" y="3189837"/>
            <a:ext cx="196982" cy="398368"/>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C333E79-31C8-4849-9FCD-136A975A0338}"/>
              </a:ext>
            </a:extLst>
          </p:cNvPr>
          <p:cNvSpPr/>
          <p:nvPr/>
        </p:nvSpPr>
        <p:spPr>
          <a:xfrm>
            <a:off x="5773947" y="2584266"/>
            <a:ext cx="745214" cy="228604"/>
          </a:xfrm>
          <a:prstGeom prst="rect">
            <a:avLst/>
          </a:prstGeom>
          <a:solidFill>
            <a:srgbClr val="003366"/>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rPr>
              <a:t> 4,950 SF</a:t>
            </a:r>
            <a:endParaRPr lang="en-US" sz="1400" dirty="0"/>
          </a:p>
        </p:txBody>
      </p:sp>
      <p:cxnSp>
        <p:nvCxnSpPr>
          <p:cNvPr id="40" name="Straight Connector 39">
            <a:extLst>
              <a:ext uri="{FF2B5EF4-FFF2-40B4-BE49-F238E27FC236}">
                <a16:creationId xmlns:a16="http://schemas.microsoft.com/office/drawing/2014/main" id="{F5FCC610-3415-4DCC-B502-512183A9727A}"/>
              </a:ext>
            </a:extLst>
          </p:cNvPr>
          <p:cNvCxnSpPr>
            <a:cxnSpLocks/>
          </p:cNvCxnSpPr>
          <p:nvPr/>
        </p:nvCxnSpPr>
        <p:spPr>
          <a:xfrm flipH="1" flipV="1">
            <a:off x="4970720" y="3624291"/>
            <a:ext cx="300770" cy="37347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03ED6FC-CD31-434D-885D-BD454C666B71}"/>
              </a:ext>
            </a:extLst>
          </p:cNvPr>
          <p:cNvCxnSpPr>
            <a:cxnSpLocks/>
          </p:cNvCxnSpPr>
          <p:nvPr/>
        </p:nvCxnSpPr>
        <p:spPr>
          <a:xfrm flipH="1" flipV="1">
            <a:off x="5373394" y="3131021"/>
            <a:ext cx="972639" cy="246704"/>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4970B07-CB22-42CC-BF60-D09577DEB17B}"/>
              </a:ext>
            </a:extLst>
          </p:cNvPr>
          <p:cNvCxnSpPr>
            <a:cxnSpLocks/>
          </p:cNvCxnSpPr>
          <p:nvPr/>
        </p:nvCxnSpPr>
        <p:spPr>
          <a:xfrm flipH="1" flipV="1">
            <a:off x="6261241" y="2770775"/>
            <a:ext cx="210095" cy="45706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FDBBBBB-8579-4BD6-A58C-2E322569E745}"/>
              </a:ext>
            </a:extLst>
          </p:cNvPr>
          <p:cNvCxnSpPr>
            <a:cxnSpLocks/>
          </p:cNvCxnSpPr>
          <p:nvPr/>
        </p:nvCxnSpPr>
        <p:spPr>
          <a:xfrm flipH="1" flipV="1">
            <a:off x="6684504" y="2316379"/>
            <a:ext cx="65032" cy="770871"/>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70339E5-AD3F-4F43-ACA3-7A3C64CB5236}"/>
              </a:ext>
            </a:extLst>
          </p:cNvPr>
          <p:cNvCxnSpPr>
            <a:cxnSpLocks/>
          </p:cNvCxnSpPr>
          <p:nvPr/>
        </p:nvCxnSpPr>
        <p:spPr>
          <a:xfrm flipH="1" flipV="1">
            <a:off x="8325619" y="4949171"/>
            <a:ext cx="76837" cy="33689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2" descr="Logo&#10;&#10;Description automatically generated">
            <a:extLst>
              <a:ext uri="{FF2B5EF4-FFF2-40B4-BE49-F238E27FC236}">
                <a16:creationId xmlns:a16="http://schemas.microsoft.com/office/drawing/2014/main" id="{721193F5-3A65-4ADE-B4E7-1A0771F7D509}"/>
              </a:ext>
            </a:extLst>
          </p:cNvPr>
          <p:cNvPicPr>
            <a:picLocks noChangeAspect="1"/>
          </p:cNvPicPr>
          <p:nvPr/>
        </p:nvPicPr>
        <p:blipFill>
          <a:blip r:embed="rId5"/>
          <a:stretch>
            <a:fillRect/>
          </a:stretch>
        </p:blipFill>
        <p:spPr>
          <a:xfrm>
            <a:off x="-1656272" y="3754128"/>
            <a:ext cx="345058" cy="428045"/>
          </a:xfrm>
          <a:prstGeom prst="rect">
            <a:avLst/>
          </a:prstGeom>
        </p:spPr>
      </p:pic>
      <p:sp>
        <p:nvSpPr>
          <p:cNvPr id="38" name="Rectangle 37">
            <a:extLst>
              <a:ext uri="{FF2B5EF4-FFF2-40B4-BE49-F238E27FC236}">
                <a16:creationId xmlns:a16="http://schemas.microsoft.com/office/drawing/2014/main" id="{9D4EBAC5-4600-4CED-ABB4-15E61C6485B0}"/>
              </a:ext>
            </a:extLst>
          </p:cNvPr>
          <p:cNvSpPr/>
          <p:nvPr/>
        </p:nvSpPr>
        <p:spPr>
          <a:xfrm rot="19860000">
            <a:off x="6695029" y="3016397"/>
            <a:ext cx="321324" cy="417494"/>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0076B109-CDBB-44D6-9BBD-AAB0E6F77DCF}"/>
              </a:ext>
            </a:extLst>
          </p:cNvPr>
          <p:cNvSpPr/>
          <p:nvPr/>
        </p:nvSpPr>
        <p:spPr>
          <a:xfrm rot="19920000">
            <a:off x="6292796" y="3334941"/>
            <a:ext cx="196982" cy="331414"/>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49AFF751-0338-408C-9422-F76BCE69A496}"/>
              </a:ext>
            </a:extLst>
          </p:cNvPr>
          <p:cNvSpPr/>
          <p:nvPr/>
        </p:nvSpPr>
        <p:spPr>
          <a:xfrm rot="16200000">
            <a:off x="5283702" y="3846660"/>
            <a:ext cx="101336" cy="417496"/>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2B65D9E5-527D-4A1F-A041-73E67A08A768}"/>
              </a:ext>
            </a:extLst>
          </p:cNvPr>
          <p:cNvSpPr/>
          <p:nvPr/>
        </p:nvSpPr>
        <p:spPr>
          <a:xfrm>
            <a:off x="8177072" y="4645325"/>
            <a:ext cx="369149" cy="379238"/>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3F6F0B8B-0E1E-498B-85A7-AA4174F07DE4}"/>
              </a:ext>
            </a:extLst>
          </p:cNvPr>
          <p:cNvSpPr/>
          <p:nvPr/>
        </p:nvSpPr>
        <p:spPr>
          <a:xfrm>
            <a:off x="5016352" y="3004011"/>
            <a:ext cx="664880" cy="228604"/>
          </a:xfrm>
          <a:prstGeom prst="rect">
            <a:avLst/>
          </a:prstGeom>
          <a:solidFill>
            <a:srgbClr val="003366"/>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rPr>
              <a:t> 4,000 SF</a:t>
            </a:r>
            <a:endParaRPr lang="en-US" sz="1400" dirty="0"/>
          </a:p>
        </p:txBody>
      </p:sp>
      <p:sp>
        <p:nvSpPr>
          <p:cNvPr id="32" name="TextBox 31">
            <a:extLst>
              <a:ext uri="{FF2B5EF4-FFF2-40B4-BE49-F238E27FC236}">
                <a16:creationId xmlns:a16="http://schemas.microsoft.com/office/drawing/2014/main" id="{38651581-5728-4D30-B349-EEC809B96503}"/>
              </a:ext>
            </a:extLst>
          </p:cNvPr>
          <p:cNvSpPr txBox="1"/>
          <p:nvPr/>
        </p:nvSpPr>
        <p:spPr>
          <a:xfrm rot="14923911">
            <a:off x="6368629" y="3323910"/>
            <a:ext cx="180069" cy="61555"/>
          </a:xfrm>
          <a:prstGeom prst="rect">
            <a:avLst/>
          </a:prstGeom>
          <a:noFill/>
        </p:spPr>
        <p:txBody>
          <a:bodyPr wrap="square" lIns="0" tIns="0" rIns="0" bIns="0" rtlCol="0">
            <a:spAutoFit/>
          </a:bodyPr>
          <a:lstStyle/>
          <a:p>
            <a:r>
              <a:rPr lang="en-US" sz="400" b="1" dirty="0"/>
              <a:t>1213A</a:t>
            </a:r>
          </a:p>
        </p:txBody>
      </p:sp>
    </p:spTree>
    <p:extLst>
      <p:ext uri="{BB962C8B-B14F-4D97-AF65-F5344CB8AC3E}">
        <p14:creationId xmlns:p14="http://schemas.microsoft.com/office/powerpoint/2010/main" val="223263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0526F3-D71A-4DFC-AEA7-757DDB5B07CF}"/>
              </a:ext>
            </a:extLst>
          </p:cNvPr>
          <p:cNvPicPr>
            <a:picLocks noChangeAspect="1"/>
          </p:cNvPicPr>
          <p:nvPr/>
        </p:nvPicPr>
        <p:blipFill rotWithShape="1">
          <a:blip r:embed="rId2"/>
          <a:srcRect l="10171" t="18631" r="12881" b="17840"/>
          <a:stretch/>
        </p:blipFill>
        <p:spPr>
          <a:xfrm>
            <a:off x="-10435" y="962938"/>
            <a:ext cx="9164870" cy="4750793"/>
          </a:xfrm>
          <a:prstGeom prst="rect">
            <a:avLst/>
          </a:prstGeom>
        </p:spPr>
      </p:pic>
      <p:sp>
        <p:nvSpPr>
          <p:cNvPr id="7" name="Rectangle 6">
            <a:extLst>
              <a:ext uri="{FF2B5EF4-FFF2-40B4-BE49-F238E27FC236}">
                <a16:creationId xmlns:a16="http://schemas.microsoft.com/office/drawing/2014/main" id="{7D7C0809-B73F-4128-ADAB-E69C09999FB2}"/>
              </a:ext>
            </a:extLst>
          </p:cNvPr>
          <p:cNvSpPr/>
          <p:nvPr/>
        </p:nvSpPr>
        <p:spPr>
          <a:xfrm>
            <a:off x="-10435" y="5746494"/>
            <a:ext cx="9154435" cy="11115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dirty="0"/>
              <a:t> </a:t>
            </a:r>
          </a:p>
        </p:txBody>
      </p:sp>
      <p:sp>
        <p:nvSpPr>
          <p:cNvPr id="11" name="TextBox 10">
            <a:extLst>
              <a:ext uri="{FF2B5EF4-FFF2-40B4-BE49-F238E27FC236}">
                <a16:creationId xmlns:a16="http://schemas.microsoft.com/office/drawing/2014/main" id="{49C721FE-0E93-47D5-B438-469D7CD166A1}"/>
              </a:ext>
            </a:extLst>
          </p:cNvPr>
          <p:cNvSpPr txBox="1"/>
          <p:nvPr/>
        </p:nvSpPr>
        <p:spPr>
          <a:xfrm>
            <a:off x="385106" y="6356561"/>
            <a:ext cx="8758894" cy="646331"/>
          </a:xfrm>
          <a:prstGeom prst="rect">
            <a:avLst/>
          </a:prstGeom>
          <a:noFill/>
        </p:spPr>
        <p:txBody>
          <a:bodyPr wrap="square" rtlCol="0">
            <a:spAutoFit/>
          </a:bodyPr>
          <a:lstStyle/>
          <a:p>
            <a:r>
              <a:rPr lang="en-US" sz="600" dirty="0">
                <a:solidFill>
                  <a:schemeClr val="bg1"/>
                </a:solidFill>
              </a:rPr>
              <a:t>Bell Commercial Inc. All rights reserved. The information above has been obtained by sources deemed reliable. While we do not doubt its accuracy, we have not verified it and make no guarantee, warranty, or representation of it. It is your responsibility to independently confirm its accuracy and completeness. You and your advisors should conduct a careful, independent investigation of the property to determine to your satisfaction the suitability of the property for your needs. </a:t>
            </a:r>
          </a:p>
          <a:p>
            <a:r>
              <a:rPr lang="en-US" sz="2000" dirty="0"/>
              <a:t> </a:t>
            </a:r>
          </a:p>
          <a:p>
            <a:endParaRPr lang="en-US" sz="400" dirty="0"/>
          </a:p>
        </p:txBody>
      </p:sp>
      <p:sp>
        <p:nvSpPr>
          <p:cNvPr id="14" name="Rectangle 13">
            <a:extLst>
              <a:ext uri="{FF2B5EF4-FFF2-40B4-BE49-F238E27FC236}">
                <a16:creationId xmlns:a16="http://schemas.microsoft.com/office/drawing/2014/main" id="{6EDBF44D-11D7-442E-BB62-0473267E168D}"/>
              </a:ext>
            </a:extLst>
          </p:cNvPr>
          <p:cNvSpPr/>
          <p:nvPr/>
        </p:nvSpPr>
        <p:spPr>
          <a:xfrm>
            <a:off x="385105" y="267709"/>
            <a:ext cx="5064235" cy="523220"/>
          </a:xfrm>
          <a:prstGeom prst="rect">
            <a:avLst/>
          </a:prstGeom>
        </p:spPr>
        <p:txBody>
          <a:bodyPr wrap="square">
            <a:spAutoFit/>
          </a:bodyPr>
          <a:lstStyle/>
          <a:p>
            <a:r>
              <a:rPr lang="en-US" sz="2800" b="1" dirty="0">
                <a:solidFill>
                  <a:schemeClr val="accent1">
                    <a:lumMod val="50000"/>
                  </a:schemeClr>
                </a:solidFill>
              </a:rPr>
              <a:t>DEMOGRAPHIC RADIUS MAP</a:t>
            </a:r>
          </a:p>
        </p:txBody>
      </p:sp>
      <p:sp>
        <p:nvSpPr>
          <p:cNvPr id="21" name="Rectangle 20">
            <a:extLst>
              <a:ext uri="{FF2B5EF4-FFF2-40B4-BE49-F238E27FC236}">
                <a16:creationId xmlns:a16="http://schemas.microsoft.com/office/drawing/2014/main" id="{48EE62DD-D6C1-4A22-A5C1-426BBD67B837}"/>
              </a:ext>
            </a:extLst>
          </p:cNvPr>
          <p:cNvSpPr/>
          <p:nvPr/>
        </p:nvSpPr>
        <p:spPr>
          <a:xfrm>
            <a:off x="0" y="5713731"/>
            <a:ext cx="9154435" cy="15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F57C5638-6058-4C1F-8D8A-99C60C228ADD}"/>
              </a:ext>
            </a:extLst>
          </p:cNvPr>
          <p:cNvCxnSpPr>
            <a:cxnSpLocks/>
          </p:cNvCxnSpPr>
          <p:nvPr/>
        </p:nvCxnSpPr>
        <p:spPr>
          <a:xfrm>
            <a:off x="0" y="948454"/>
            <a:ext cx="9144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DFF4784-2CD7-4BB2-8BB4-8E7B7B09B25C}"/>
              </a:ext>
            </a:extLst>
          </p:cNvPr>
          <p:cNvSpPr txBox="1"/>
          <p:nvPr/>
        </p:nvSpPr>
        <p:spPr>
          <a:xfrm>
            <a:off x="-542447" y="6018127"/>
            <a:ext cx="7491369" cy="584775"/>
          </a:xfrm>
          <a:prstGeom prst="rect">
            <a:avLst/>
          </a:prstGeom>
          <a:noFill/>
        </p:spPr>
        <p:txBody>
          <a:bodyPr wrap="square" rtlCol="0">
            <a:spAutoFit/>
          </a:bodyPr>
          <a:lstStyle/>
          <a:p>
            <a:pPr lvl="0" algn="r"/>
            <a:r>
              <a:rPr lang="en-US" sz="1400" dirty="0">
                <a:solidFill>
                  <a:prstClr val="white"/>
                </a:solidFill>
                <a:latin typeface="Calibri" panose="020F0502020204030204" pitchFamily="34" charset="0"/>
                <a:cs typeface="Calibri" panose="020F0502020204030204" pitchFamily="34" charset="0"/>
              </a:rPr>
              <a:t>Steve Ellis        Steve@BellCommercial.net      336.209.2562</a:t>
            </a:r>
          </a:p>
          <a:p>
            <a:pPr algn="r"/>
            <a:endParaRPr lang="en-US" b="1" dirty="0">
              <a:solidFill>
                <a:schemeClr val="bg1"/>
              </a:solidFill>
              <a:cs typeface="Leelawadee UI Semilight" panose="020B0402040204020203" pitchFamily="34" charset="-34"/>
            </a:endParaRPr>
          </a:p>
        </p:txBody>
      </p:sp>
      <p:cxnSp>
        <p:nvCxnSpPr>
          <p:cNvPr id="35" name="Straight Connector 34">
            <a:extLst>
              <a:ext uri="{FF2B5EF4-FFF2-40B4-BE49-F238E27FC236}">
                <a16:creationId xmlns:a16="http://schemas.microsoft.com/office/drawing/2014/main" id="{E00CC3A3-3EA7-4074-9B07-9C04CC06A747}"/>
              </a:ext>
            </a:extLst>
          </p:cNvPr>
          <p:cNvCxnSpPr>
            <a:cxnSpLocks/>
          </p:cNvCxnSpPr>
          <p:nvPr/>
        </p:nvCxnSpPr>
        <p:spPr>
          <a:xfrm>
            <a:off x="5745972" y="6103786"/>
            <a:ext cx="0" cy="1437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F40FCAA-8B32-41D3-BCED-A6A72D72A45C}"/>
              </a:ext>
            </a:extLst>
          </p:cNvPr>
          <p:cNvCxnSpPr>
            <a:cxnSpLocks/>
          </p:cNvCxnSpPr>
          <p:nvPr/>
        </p:nvCxnSpPr>
        <p:spPr>
          <a:xfrm>
            <a:off x="3480801" y="6112175"/>
            <a:ext cx="0" cy="1437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57C2193-902E-465E-A667-6625B00B04CD}"/>
              </a:ext>
            </a:extLst>
          </p:cNvPr>
          <p:cNvSpPr txBox="1"/>
          <p:nvPr/>
        </p:nvSpPr>
        <p:spPr>
          <a:xfrm>
            <a:off x="366335" y="671450"/>
            <a:ext cx="5064235" cy="276999"/>
          </a:xfrm>
          <a:prstGeom prst="rect">
            <a:avLst/>
          </a:prstGeom>
          <a:noFill/>
        </p:spPr>
        <p:txBody>
          <a:bodyPr wrap="square" rtlCol="0">
            <a:spAutoFit/>
          </a:bodyPr>
          <a:lstStyle/>
          <a:p>
            <a:r>
              <a:rPr lang="en-US" sz="1200" b="1" dirty="0">
                <a:solidFill>
                  <a:schemeClr val="accent1">
                    <a:lumMod val="50000"/>
                  </a:schemeClr>
                </a:solidFill>
                <a:latin typeface="+mj-lt"/>
              </a:rPr>
              <a:t>Berkeley Commons       </a:t>
            </a:r>
            <a:r>
              <a:rPr lang="en-US" sz="1200" dirty="0">
                <a:solidFill>
                  <a:schemeClr val="accent1">
                    <a:lumMod val="50000"/>
                  </a:schemeClr>
                </a:solidFill>
                <a:latin typeface="+mj-lt"/>
              </a:rPr>
              <a:t>Goldsboro, NC 27534  </a:t>
            </a:r>
          </a:p>
        </p:txBody>
      </p:sp>
      <p:cxnSp>
        <p:nvCxnSpPr>
          <p:cNvPr id="18" name="Straight Connector 17">
            <a:extLst>
              <a:ext uri="{FF2B5EF4-FFF2-40B4-BE49-F238E27FC236}">
                <a16:creationId xmlns:a16="http://schemas.microsoft.com/office/drawing/2014/main" id="{F2171F97-7F3D-46D4-961F-D7E0E698C829}"/>
              </a:ext>
            </a:extLst>
          </p:cNvPr>
          <p:cNvCxnSpPr>
            <a:cxnSpLocks/>
          </p:cNvCxnSpPr>
          <p:nvPr/>
        </p:nvCxnSpPr>
        <p:spPr>
          <a:xfrm>
            <a:off x="1728901" y="721244"/>
            <a:ext cx="0" cy="15885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A4D448E-F6FE-4BDD-B804-F7D75C928BF2}"/>
              </a:ext>
            </a:extLst>
          </p:cNvPr>
          <p:cNvPicPr>
            <a:picLocks noChangeAspect="1"/>
          </p:cNvPicPr>
          <p:nvPr/>
        </p:nvPicPr>
        <p:blipFill rotWithShape="1">
          <a:blip r:embed="rId3"/>
          <a:srcRect b="2399"/>
          <a:stretch/>
        </p:blipFill>
        <p:spPr>
          <a:xfrm>
            <a:off x="7507378" y="149802"/>
            <a:ext cx="1247641" cy="712470"/>
          </a:xfrm>
          <a:prstGeom prst="rect">
            <a:avLst/>
          </a:prstGeom>
        </p:spPr>
      </p:pic>
      <p:sp>
        <p:nvSpPr>
          <p:cNvPr id="10" name="Arc 9">
            <a:extLst>
              <a:ext uri="{FF2B5EF4-FFF2-40B4-BE49-F238E27FC236}">
                <a16:creationId xmlns:a16="http://schemas.microsoft.com/office/drawing/2014/main" id="{E75E09DE-FD7D-4FB3-AF03-C37B1DD3D2B7}"/>
              </a:ext>
            </a:extLst>
          </p:cNvPr>
          <p:cNvSpPr/>
          <p:nvPr/>
        </p:nvSpPr>
        <p:spPr>
          <a:xfrm rot="21135255">
            <a:off x="3439418" y="1284757"/>
            <a:ext cx="2201475" cy="1277577"/>
          </a:xfrm>
          <a:prstGeom prst="arc">
            <a:avLst>
              <a:gd name="adj1" fmla="val 15880151"/>
              <a:gd name="adj2" fmla="val 18780228"/>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DCD2DAB4-D8F9-4573-A7AA-9A6065058561}"/>
              </a:ext>
            </a:extLst>
          </p:cNvPr>
          <p:cNvSpPr txBox="1"/>
          <p:nvPr/>
        </p:nvSpPr>
        <p:spPr>
          <a:xfrm>
            <a:off x="5066951" y="3176942"/>
            <a:ext cx="545284" cy="246221"/>
          </a:xfrm>
          <a:prstGeom prst="rect">
            <a:avLst/>
          </a:prstGeom>
          <a:solidFill>
            <a:schemeClr val="accent1">
              <a:lumMod val="50000"/>
            </a:schemeClr>
          </a:solidFill>
          <a:ln>
            <a:solidFill>
              <a:schemeClr val="bg1"/>
            </a:solidFill>
          </a:ln>
        </p:spPr>
        <p:txBody>
          <a:bodyPr wrap="square" rtlCol="0">
            <a:spAutoFit/>
          </a:bodyPr>
          <a:lstStyle/>
          <a:p>
            <a:r>
              <a:rPr lang="en-US" sz="1000" b="1" dirty="0">
                <a:solidFill>
                  <a:schemeClr val="bg1"/>
                </a:solidFill>
              </a:rPr>
              <a:t>1-mile</a:t>
            </a:r>
          </a:p>
        </p:txBody>
      </p:sp>
      <p:sp>
        <p:nvSpPr>
          <p:cNvPr id="13" name="TextBox 12">
            <a:extLst>
              <a:ext uri="{FF2B5EF4-FFF2-40B4-BE49-F238E27FC236}">
                <a16:creationId xmlns:a16="http://schemas.microsoft.com/office/drawing/2014/main" id="{0C5CFBE3-3072-4283-89ED-FD1BAA9AC7EE}"/>
              </a:ext>
            </a:extLst>
          </p:cNvPr>
          <p:cNvSpPr txBox="1"/>
          <p:nvPr/>
        </p:nvSpPr>
        <p:spPr>
          <a:xfrm>
            <a:off x="5814969" y="2820037"/>
            <a:ext cx="545284" cy="246221"/>
          </a:xfrm>
          <a:prstGeom prst="rect">
            <a:avLst/>
          </a:prstGeom>
          <a:solidFill>
            <a:schemeClr val="accent1">
              <a:lumMod val="50000"/>
            </a:schemeClr>
          </a:solidFill>
          <a:ln>
            <a:solidFill>
              <a:schemeClr val="bg1"/>
            </a:solidFill>
          </a:ln>
        </p:spPr>
        <p:txBody>
          <a:bodyPr wrap="square" rtlCol="0">
            <a:spAutoFit/>
          </a:bodyPr>
          <a:lstStyle/>
          <a:p>
            <a:r>
              <a:rPr lang="en-US" sz="1000" b="1" dirty="0">
                <a:solidFill>
                  <a:schemeClr val="bg1"/>
                </a:solidFill>
              </a:rPr>
              <a:t>3-mile</a:t>
            </a:r>
          </a:p>
        </p:txBody>
      </p:sp>
      <p:sp>
        <p:nvSpPr>
          <p:cNvPr id="15" name="TextBox 14">
            <a:extLst>
              <a:ext uri="{FF2B5EF4-FFF2-40B4-BE49-F238E27FC236}">
                <a16:creationId xmlns:a16="http://schemas.microsoft.com/office/drawing/2014/main" id="{09B07B79-BBFF-4E3C-B69C-C357CAE01B1D}"/>
              </a:ext>
            </a:extLst>
          </p:cNvPr>
          <p:cNvSpPr txBox="1"/>
          <p:nvPr/>
        </p:nvSpPr>
        <p:spPr>
          <a:xfrm>
            <a:off x="6529431" y="2458640"/>
            <a:ext cx="545284" cy="246221"/>
          </a:xfrm>
          <a:prstGeom prst="rect">
            <a:avLst/>
          </a:prstGeom>
          <a:solidFill>
            <a:schemeClr val="accent1">
              <a:lumMod val="50000"/>
            </a:schemeClr>
          </a:solidFill>
          <a:ln>
            <a:solidFill>
              <a:schemeClr val="bg1"/>
            </a:solidFill>
          </a:ln>
        </p:spPr>
        <p:txBody>
          <a:bodyPr wrap="square" rtlCol="0">
            <a:spAutoFit/>
          </a:bodyPr>
          <a:lstStyle/>
          <a:p>
            <a:r>
              <a:rPr lang="en-US" sz="1000" b="1" dirty="0">
                <a:solidFill>
                  <a:schemeClr val="bg1"/>
                </a:solidFill>
              </a:rPr>
              <a:t>5-mile</a:t>
            </a:r>
          </a:p>
        </p:txBody>
      </p:sp>
    </p:spTree>
    <p:extLst>
      <p:ext uri="{BB962C8B-B14F-4D97-AF65-F5344CB8AC3E}">
        <p14:creationId xmlns:p14="http://schemas.microsoft.com/office/powerpoint/2010/main" val="11187272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1484</TotalTime>
  <Words>741</Words>
  <Application>Microsoft Office PowerPoint</Application>
  <PresentationFormat>On-screen Show (4:3)</PresentationFormat>
  <Paragraphs>140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Johnson</dc:creator>
  <cp:lastModifiedBy>Sarah Craver</cp:lastModifiedBy>
  <cp:revision>220</cp:revision>
  <cp:lastPrinted>2020-07-24T16:37:39Z</cp:lastPrinted>
  <dcterms:created xsi:type="dcterms:W3CDTF">2020-07-22T18:20:22Z</dcterms:created>
  <dcterms:modified xsi:type="dcterms:W3CDTF">2021-03-16T15:26:53Z</dcterms:modified>
</cp:coreProperties>
</file>